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1"/>
  </p:notesMasterIdLst>
  <p:sldIdLst>
    <p:sldId id="256" r:id="rId2"/>
    <p:sldId id="259" r:id="rId3"/>
    <p:sldId id="257" r:id="rId4"/>
    <p:sldId id="261" r:id="rId5"/>
    <p:sldId id="260" r:id="rId6"/>
    <p:sldId id="262" r:id="rId7"/>
    <p:sldId id="263" r:id="rId8"/>
    <p:sldId id="264" r:id="rId9"/>
    <p:sldId id="290" r:id="rId10"/>
    <p:sldId id="270" r:id="rId11"/>
    <p:sldId id="274" r:id="rId12"/>
    <p:sldId id="271" r:id="rId13"/>
    <p:sldId id="272" r:id="rId14"/>
    <p:sldId id="291" r:id="rId15"/>
    <p:sldId id="273" r:id="rId16"/>
    <p:sldId id="275" r:id="rId17"/>
    <p:sldId id="292" r:id="rId18"/>
    <p:sldId id="287" r:id="rId19"/>
    <p:sldId id="293" r:id="rId20"/>
    <p:sldId id="277" r:id="rId21"/>
    <p:sldId id="265" r:id="rId22"/>
    <p:sldId id="267" r:id="rId23"/>
    <p:sldId id="294" r:id="rId24"/>
    <p:sldId id="296" r:id="rId25"/>
    <p:sldId id="278" r:id="rId26"/>
    <p:sldId id="279" r:id="rId27"/>
    <p:sldId id="295" r:id="rId28"/>
    <p:sldId id="282" r:id="rId29"/>
    <p:sldId id="284" r:id="rId3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7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9" autoAdjust="0"/>
    <p:restoredTop sz="94242" autoAdjust="0"/>
  </p:normalViewPr>
  <p:slideViewPr>
    <p:cSldViewPr>
      <p:cViewPr>
        <p:scale>
          <a:sx n="100" d="100"/>
          <a:sy n="100" d="100"/>
        </p:scale>
        <p:origin x="-31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7.9960195254226638E-2"/>
          <c:y val="0.56317263180083754"/>
          <c:w val="0.92003980474577363"/>
          <c:h val="0.42147468887048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1"/>
          <c:dPt>
            <c:idx val="0"/>
            <c:explosion val="0"/>
            <c:spPr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explosion val="1"/>
          </c:dPt>
          <c:dLbls>
            <c:dLbl>
              <c:idx val="0"/>
              <c:layout>
                <c:manualLayout>
                  <c:x val="2.944086380597765E-2"/>
                  <c:y val="-0.1224111652555980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50</a:t>
                    </a:r>
                    <a:r>
                      <a:rPr lang="ru-RU" sz="1400" dirty="0" smtClean="0">
                        <a:latin typeface="Arial" pitchFamily="34" charset="0"/>
                        <a:cs typeface="Arial" pitchFamily="34" charset="0"/>
                      </a:rPr>
                      <a:t>,4</a:t>
                    </a:r>
                    <a:r>
                      <a:rPr lang="en-US" sz="1400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4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-2.441865173797059E-2"/>
                  <c:y val="-8.5225897240388038E-2"/>
                </c:manualLayout>
              </c:layout>
              <c:tx>
                <c:rich>
                  <a:bodyPr/>
                  <a:lstStyle/>
                  <a:p>
                    <a:r>
                      <a:rPr lang="ru-RU" sz="1400" smtClean="0">
                        <a:latin typeface="Arial" pitchFamily="34" charset="0"/>
                        <a:cs typeface="Arial" pitchFamily="34" charset="0"/>
                      </a:rPr>
                      <a:t>29,6</a:t>
                    </a:r>
                    <a:r>
                      <a:rPr lang="en-US" sz="140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40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-2.522773243931805E-2"/>
                  <c:y val="-5.0337973034618448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5,6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>
                <c:manualLayout>
                  <c:x val="-1.8762710822171482E-2"/>
                  <c:y val="-5.919550972212853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>
                <c:manualLayout>
                  <c:x val="-4.8703071194602432E-2"/>
                  <c:y val="-8.90226901813669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-1.0814759951686381E-2"/>
                  <c:y val="-4.2188166456145433E-2"/>
                </c:manualLayout>
              </c:layout>
              <c:showPercent val="1"/>
            </c:dLbl>
            <c:dLbl>
              <c:idx val="6"/>
              <c:layout>
                <c:manualLayout>
                  <c:x val="-1.3912975987169722E-2"/>
                  <c:y val="-0.102608102789255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smtClean="0"/>
                      <a:t>0,8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 Налог на доходы физических лиц 28713,0 тыс.руб.</c:v>
                </c:pt>
                <c:pt idx="1">
                  <c:v>Акцизы 16847,0 тыс.руб.</c:v>
                </c:pt>
                <c:pt idx="2">
                  <c:v>Налоги на совокупный доход 3219,0 тыс.руб.</c:v>
                </c:pt>
                <c:pt idx="3">
                  <c:v>Налоги на имущество 4630,0 тыс руб.</c:v>
                </c:pt>
                <c:pt idx="4">
                  <c:v>Государственная пошлина 728,0 тыс.руб. </c:v>
                </c:pt>
                <c:pt idx="5">
                  <c:v>Доходы от использования имущества, находящегося в государственной и муниципальной собственности 2303,0 тыс.руб.</c:v>
                </c:pt>
                <c:pt idx="6">
                  <c:v>Платежи при пользовании природными ресурсами 66,0 тыс.руб.</c:v>
                </c:pt>
                <c:pt idx="7">
                  <c:v>Доходы от продажи материальных и нематериальных активов 465,0 тыс.руб.</c:v>
                </c:pt>
                <c:pt idx="8">
                  <c:v>Штрафы, санкции, возмещение ущерба 50,0 тыс.руб.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0.504</c:v>
                </c:pt>
                <c:pt idx="1">
                  <c:v>0.29600000000000032</c:v>
                </c:pt>
                <c:pt idx="2">
                  <c:v>5.6000000000000022E-2</c:v>
                </c:pt>
                <c:pt idx="3">
                  <c:v>8.1000000000000044E-2</c:v>
                </c:pt>
                <c:pt idx="4">
                  <c:v>1.2999999999999998E-2</c:v>
                </c:pt>
                <c:pt idx="5">
                  <c:v>4.0000000000000063E-2</c:v>
                </c:pt>
                <c:pt idx="6">
                  <c:v>1.0000000000000022E-3</c:v>
                </c:pt>
                <c:pt idx="7">
                  <c:v>8.0000000000000175E-3</c:v>
                </c:pt>
                <c:pt idx="8">
                  <c:v>1.0000000000000022E-3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2.5378275067691115E-2"/>
          <c:y val="1.013991153167782E-3"/>
          <c:w val="0.97146539156831258"/>
          <c:h val="0.38572868381373743"/>
        </c:manualLayout>
      </c:layout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на 2024 год-220091,0 тыс.руб.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7985339268549886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6.1142332720852746E-2"/>
          <c:y val="0.15397040830047073"/>
          <c:w val="0.53786659810027859"/>
          <c:h val="0.76492252318468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1.4977329298838885E-2"/>
                  <c:y val="2.68508218886938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5.2219413343744933E-3"/>
                  <c:y val="-5.52443978803248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2.4420154917929208E-2"/>
                  <c:y val="5.98221879782291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0251290793579256E-2"/>
                  <c:y val="5.000849746988334E-2"/>
                </c:manualLayout>
              </c:layout>
              <c:showPercent val="1"/>
            </c:dLbl>
            <c:dLbl>
              <c:idx val="4"/>
              <c:layout>
                <c:manualLayout>
                  <c:x val="9.5896170534318422E-3"/>
                  <c:y val="-8.190496319274608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-2.8136412119726357E-2"/>
                  <c:y val="5.73039006738435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-1.0677941863025432E-2"/>
                  <c:y val="3.9002992450067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1,8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>
                <c:manualLayout>
                  <c:x val="-6.1802724923193143E-2"/>
                  <c:y val="-5.1341082132088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>
                <c:manualLayout>
                  <c:x val="-4.3161726075581462E-2"/>
                  <c:y val="-5.6678321278492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>
                <c:manualLayout>
                  <c:x val="2.2363939851831448E-2"/>
                  <c:y val="-4.1654952250528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- 40990,2 тыс.руб.</c:v>
                </c:pt>
                <c:pt idx="1">
                  <c:v>Национальная оборона - 650,2 тыс.руб.</c:v>
                </c:pt>
                <c:pt idx="2">
                  <c:v>Национальная безопасность и правоохранительная деятельность - 3471,0 тыс.руб.</c:v>
                </c:pt>
                <c:pt idx="3">
                  <c:v>Национальная экономика - 26509,0 тыс.руб.</c:v>
                </c:pt>
                <c:pt idx="4">
                  <c:v>Жилищно-коммунальное хозяйство - 12569,2 тыс.руб.</c:v>
                </c:pt>
                <c:pt idx="5">
                  <c:v>Охрана окружающей среды - 66,0 тыс.руб.</c:v>
                </c:pt>
                <c:pt idx="6">
                  <c:v>Образование - 114110,2 тыс.руб.</c:v>
                </c:pt>
                <c:pt idx="7">
                  <c:v>Культура и кинематография - 15194,0 тыс.руб.</c:v>
                </c:pt>
                <c:pt idx="8">
                  <c:v>Социальная политика - 5497,2 тыс.руб.</c:v>
                </c:pt>
                <c:pt idx="9">
                  <c:v>Физическая культура и спорт - 1034,0 тыс.руб.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18.600000000000001</c:v>
                </c:pt>
                <c:pt idx="1">
                  <c:v>0.30000000000000021</c:v>
                </c:pt>
                <c:pt idx="2">
                  <c:v>1.6</c:v>
                </c:pt>
                <c:pt idx="3">
                  <c:v>12</c:v>
                </c:pt>
                <c:pt idx="4">
                  <c:v>5.7</c:v>
                </c:pt>
                <c:pt idx="5">
                  <c:v>0.1</c:v>
                </c:pt>
                <c:pt idx="6">
                  <c:v>51.8</c:v>
                </c:pt>
                <c:pt idx="7">
                  <c:v>6.9</c:v>
                </c:pt>
                <c:pt idx="8">
                  <c:v>2.5</c:v>
                </c:pt>
                <c:pt idx="9">
                  <c:v>0.5</c:v>
                </c:pt>
              </c:numCache>
            </c:numRef>
          </c:val>
        </c:ser>
        <c:dLbls>
          <c:showPercent val="1"/>
        </c:dLbls>
      </c:pie3DChart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layout>
        <c:manualLayout>
          <c:xMode val="edge"/>
          <c:yMode val="edge"/>
          <c:x val="0.65225235313983665"/>
          <c:y val="4.1596396599592501E-2"/>
          <c:w val="0.33813810450894388"/>
          <c:h val="0.89518617345327323"/>
        </c:manualLayout>
      </c:layout>
      <c:spPr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dirty="0" smtClean="0"/>
              <a:t>Всего</a:t>
            </a:r>
            <a:r>
              <a:rPr lang="ru-RU" dirty="0" smtClean="0"/>
              <a:t> </a:t>
            </a:r>
            <a:r>
              <a:rPr lang="ru-RU" sz="1400" b="1" dirty="0" smtClean="0"/>
              <a:t>расходы по программе на 2024 год</a:t>
            </a:r>
          </a:p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dirty="0" smtClean="0"/>
              <a:t> – 42958,4 тыс.руб.</a:t>
            </a:r>
            <a:endParaRPr lang="ru-RU" sz="1400" b="1" dirty="0"/>
          </a:p>
        </c:rich>
      </c:tx>
      <c:layout>
        <c:manualLayout>
          <c:xMode val="edge"/>
          <c:yMode val="edge"/>
          <c:x val="1.2809809105198121E-2"/>
          <c:y val="3.839260490342547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1436323738599839E-2"/>
          <c:y val="0.32666266234675256"/>
          <c:w val="0.61920809786441566"/>
          <c:h val="0.615749193833687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7.1028457576933185E-2"/>
                  <c:y val="-0.2609365018363030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AD-4411-9D27-666028D04317}"/>
                </c:ext>
              </c:extLst>
            </c:dLbl>
            <c:dLbl>
              <c:idx val="1"/>
              <c:layout>
                <c:manualLayout>
                  <c:x val="-1.5810579670150225E-2"/>
                  <c:y val="-6.47300010944010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D-4411-9D27-666028D04317}"/>
                </c:ext>
              </c:extLst>
            </c:dLbl>
            <c:dLbl>
              <c:idx val="2"/>
              <c:layout>
                <c:manualLayout>
                  <c:x val="0.16086926525698608"/>
                  <c:y val="-4.3253017874367854E-2"/>
                </c:manualLayout>
              </c:layout>
              <c:showVal val="1"/>
            </c:dLbl>
            <c:dLbl>
              <c:idx val="3"/>
              <c:layout>
                <c:manualLayout>
                  <c:x val="2.809384348241166E-2"/>
                  <c:y val="-7.79771594462094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D-4411-9D27-666028D04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функционирования администрации муниципального образования  39462,6 тыс.руб.</c:v>
                </c:pt>
                <c:pt idx="1">
                  <c:v>Совершенствование и развитие бюджетного процесса, управление муниципальным долгом  3203,8 тыс.руб.</c:v>
                </c:pt>
                <c:pt idx="2">
                  <c:v>Социальная поддержка граждан и реализация демографической политики 292,0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0.91800000000000004</c:v>
                </c:pt>
                <c:pt idx="1">
                  <c:v>7.5000000000000011E-2</c:v>
                </c:pt>
                <c:pt idx="2">
                  <c:v>7.0000000000000036E-3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AD-4411-9D27-666028D04317}"/>
            </c:ext>
          </c:extLst>
        </c:ser>
      </c:pie3DChart>
      <c:spPr>
        <a:solidFill>
          <a:schemeClr val="bg1">
            <a:lumMod val="95000"/>
          </a:schemeClr>
        </a:solidFill>
        <a:ln w="1905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22660742115424"/>
          <c:y val="3.9297903585817626E-2"/>
          <c:w val="0.32562835039108201"/>
          <c:h val="0.94344364725674401"/>
        </c:manualLayout>
      </c:layout>
      <c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c:spPr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 w="28575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- 28488,0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2024 году - 114110,2 тыс.руб.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- 69434,2 тыс.руб.</c:v>
                </c:pt>
              </c:strCache>
            </c:strRef>
          </c:tx>
          <c:dLbls>
            <c:dLbl>
              <c:idx val="0"/>
              <c:layout>
                <c:manualLayout>
                  <c:x val="1.587290477656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60,8%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Расходы на образование в 2024 году - 114110,2 тыс.руб.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0.60800000000000065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14727,0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2024 году - 114110,2 тыс.руб.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0.129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 - 989,0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2024 году - 114110,2 тыс.руб.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9.0000000000000045E-3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 - 472,0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2024 году - 114110,2 тыс.руб.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4.0000000000000062E-3</c:v>
                </c:pt>
              </c:numCache>
            </c:numRef>
          </c:val>
        </c:ser>
        <c:shape val="cylinder"/>
        <c:axId val="172613632"/>
        <c:axId val="172615168"/>
        <c:axId val="0"/>
      </c:bar3DChart>
      <c:catAx>
        <c:axId val="172613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  <c:crossAx val="172615168"/>
        <c:crosses val="autoZero"/>
        <c:auto val="1"/>
        <c:lblAlgn val="ctr"/>
        <c:lblOffset val="100"/>
      </c:catAx>
      <c:valAx>
        <c:axId val="172615168"/>
        <c:scaling>
          <c:orientation val="minMax"/>
        </c:scaling>
        <c:axPos val="l"/>
        <c:majorGridlines/>
        <c:numFmt formatCode="0%" sourceLinked="1"/>
        <c:tickLblPos val="nextTo"/>
        <c:crossAx val="1726136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Расходы по</a:t>
            </a:r>
            <a:r>
              <a:rPr lang="ru-RU" sz="1400" baseline="0" dirty="0" smtClean="0"/>
              <a:t> разделу «Культура, кинематография»</a:t>
            </a:r>
            <a:r>
              <a:rPr lang="ru-RU" sz="1400" dirty="0" smtClean="0"/>
              <a:t> 2024 год – </a:t>
            </a:r>
            <a:r>
              <a:rPr lang="ru-RU" sz="1800" dirty="0" smtClean="0"/>
              <a:t>15194,0</a:t>
            </a:r>
            <a:r>
              <a:rPr lang="ru-RU" sz="1400" dirty="0" smtClean="0"/>
              <a:t> тыс.руб.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514562077805752"/>
          <c:y val="0"/>
        </c:manualLayout>
      </c:layout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4122669141006741"/>
          <c:w val="1"/>
          <c:h val="0.85877330858993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8.6629314930429246E-2"/>
                  <c:y val="1.81764634519223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библиотечного дела
</a:t>
                    </a:r>
                    <a:r>
                      <a:rPr lang="ru-RU" sz="1800" b="1" dirty="0" smtClean="0"/>
                      <a:t>44,3%</a:t>
                    </a:r>
                    <a:endParaRPr lang="ru-RU" sz="1800" b="1" dirty="0"/>
                  </a:p>
                </c:rich>
              </c:tx>
              <c:dLblPos val="inEnd"/>
              <c:showCatName val="1"/>
              <c:showPercent val="1"/>
            </c:dLbl>
            <c:dLbl>
              <c:idx val="1"/>
              <c:layout>
                <c:manualLayout>
                  <c:x val="0.12051309227182012"/>
                  <c:y val="-8.1754698575866834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Развитие системы культурно-досугового обслуживания населения 
</a:t>
                    </a:r>
                    <a:r>
                      <a:rPr lang="ru-RU" sz="1800" b="1" dirty="0" smtClean="0"/>
                      <a:t>55,7%</a:t>
                    </a:r>
                    <a:endParaRPr lang="ru-RU" sz="1800" b="1" dirty="0"/>
                  </a:p>
                </c:rich>
              </c:tx>
              <c:dLblPos val="inEnd"/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Развитие библиотечного дела</c:v>
                </c:pt>
                <c:pt idx="1">
                  <c:v>Развитие системы культурно-досугового обслуживания населения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44.3</c:v>
                </c:pt>
                <c:pt idx="1">
                  <c:v>55.7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 - 1222,0 тыс.руб.</c:v>
                </c:pt>
              </c:strCache>
            </c:strRef>
          </c:tx>
          <c:dLbls>
            <c:dLbl>
              <c:idx val="0"/>
              <c:layout>
                <c:manualLayout>
                  <c:x val="-5.4105901499262969E-2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10%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Расходы  ЖКХ в 2024 г  - 12569,2 тыс.руб.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 - 1751,0 тыс.руб.</c:v>
                </c:pt>
              </c:strCache>
            </c:strRef>
          </c:tx>
          <c:dLbls>
            <c:dLbl>
              <c:idx val="0"/>
              <c:layout>
                <c:manualLayout>
                  <c:x val="0.10212743144595653"/>
                  <c:y val="-2.3314955212797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Расходы  ЖКХ в 2024 г  - 12569,2 тыс.руб.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Благоуствойство - 9569,2 тыс.руб.</c:v>
                </c:pt>
              </c:strCache>
            </c:strRef>
          </c:tx>
          <c:dLbls>
            <c:dLbl>
              <c:idx val="0"/>
              <c:layout>
                <c:manualLayout>
                  <c:x val="0.10048238849863123"/>
                  <c:y val="3.5555306699515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Расходы  ЖКХ в 2024 г  - 12569,2 тыс.руб.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76.3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72981632"/>
        <c:axId val="172983424"/>
        <c:axId val="0"/>
      </c:bar3DChart>
      <c:catAx>
        <c:axId val="1729816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2983424"/>
        <c:crosses val="autoZero"/>
        <c:auto val="1"/>
        <c:lblAlgn val="ctr"/>
        <c:lblOffset val="100"/>
      </c:catAx>
      <c:valAx>
        <c:axId val="172983424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72981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649642073333292"/>
          <c:y val="2.1905148520395365E-2"/>
          <c:w val="0.81620243519159863"/>
          <c:h val="0.1979187547243765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93200-D894-4B3E-A4FD-BEE57F4D526A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DCC1B5-96E1-49CA-9758-D3F5F09A36AE}">
      <dgm:prSet phldrT="[Текст]"/>
      <dgm:spPr/>
      <dgm:t>
        <a:bodyPr/>
        <a:lstStyle/>
        <a:p>
          <a:r>
            <a:rPr lang="ru-RU"/>
            <a:t>*</a:t>
          </a:r>
        </a:p>
      </dgm:t>
    </dgm:pt>
    <dgm:pt modelId="{3E7DCAEA-2A94-46C0-9A97-77FDE83AD545}" type="parTrans" cxnId="{31D93306-85D8-4CDB-9A89-4C0F1806B396}">
      <dgm:prSet/>
      <dgm:spPr/>
      <dgm:t>
        <a:bodyPr/>
        <a:lstStyle/>
        <a:p>
          <a:endParaRPr lang="ru-RU"/>
        </a:p>
      </dgm:t>
    </dgm:pt>
    <dgm:pt modelId="{C200B45E-DD68-48C7-BC8F-1C84BC0609B9}" type="sibTrans" cxnId="{31D93306-85D8-4CDB-9A89-4C0F1806B396}">
      <dgm:prSet/>
      <dgm:spPr/>
      <dgm:t>
        <a:bodyPr/>
        <a:lstStyle/>
        <a:p>
          <a:endParaRPr lang="ru-RU"/>
        </a:p>
      </dgm:t>
    </dgm:pt>
    <dgm:pt modelId="{9C9F2AD8-5687-4711-A1F6-BC9A4160F849}">
      <dgm:prSet phldrT="[Текст]" custT="1"/>
      <dgm:spPr/>
      <dgm:t>
        <a:bodyPr/>
        <a:lstStyle/>
        <a:p>
          <a:r>
            <a:rPr lang="ru-RU" sz="1000" b="1" dirty="0"/>
            <a:t>публичные слушания по проекту решения Собрания депутатов о бюджете на очередной год и плановый период (ежегодно в декабре)</a:t>
          </a:r>
        </a:p>
      </dgm:t>
    </dgm:pt>
    <dgm:pt modelId="{1E95BE09-12C5-48CA-9945-02AEF5A83ED2}" type="parTrans" cxnId="{3F928E11-EB20-489E-8760-B0BD1C2EE39C}">
      <dgm:prSet/>
      <dgm:spPr/>
      <dgm:t>
        <a:bodyPr/>
        <a:lstStyle/>
        <a:p>
          <a:endParaRPr lang="ru-RU"/>
        </a:p>
      </dgm:t>
    </dgm:pt>
    <dgm:pt modelId="{731ECB30-E3AB-451C-87F2-F94AC34B161B}" type="sibTrans" cxnId="{3F928E11-EB20-489E-8760-B0BD1C2EE39C}">
      <dgm:prSet/>
      <dgm:spPr/>
      <dgm:t>
        <a:bodyPr/>
        <a:lstStyle/>
        <a:p>
          <a:endParaRPr lang="ru-RU"/>
        </a:p>
      </dgm:t>
    </dgm:pt>
    <dgm:pt modelId="{859D9440-DC97-4AE5-AC44-E8599533BAC3}">
      <dgm:prSet phldrT="[Текст]"/>
      <dgm:spPr/>
      <dgm:t>
        <a:bodyPr/>
        <a:lstStyle/>
        <a:p>
          <a:r>
            <a:rPr lang="ru-RU"/>
            <a:t>*</a:t>
          </a:r>
        </a:p>
      </dgm:t>
    </dgm:pt>
    <dgm:pt modelId="{BD5E48A4-23DA-41C2-B0E3-D42169A638AB}" type="parTrans" cxnId="{61E80F1F-7E78-40F8-B5FD-492D00F1E52C}">
      <dgm:prSet/>
      <dgm:spPr/>
      <dgm:t>
        <a:bodyPr/>
        <a:lstStyle/>
        <a:p>
          <a:endParaRPr lang="ru-RU"/>
        </a:p>
      </dgm:t>
    </dgm:pt>
    <dgm:pt modelId="{4BC6F18B-BD6C-4D50-9564-CE58E563833F}" type="sibTrans" cxnId="{61E80F1F-7E78-40F8-B5FD-492D00F1E52C}">
      <dgm:prSet/>
      <dgm:spPr/>
      <dgm:t>
        <a:bodyPr/>
        <a:lstStyle/>
        <a:p>
          <a:endParaRPr lang="ru-RU"/>
        </a:p>
      </dgm:t>
    </dgm:pt>
    <dgm:pt modelId="{A68D09C3-2E19-4F44-A800-B071F632E8A1}">
      <dgm:prSet phldrT="[Текст]" custT="1"/>
      <dgm:spPr/>
      <dgm:t>
        <a:bodyPr/>
        <a:lstStyle/>
        <a:p>
          <a:r>
            <a:rPr lang="ru-RU" sz="1000" b="1" dirty="0">
              <a:latin typeface="+mj-lt"/>
            </a:rPr>
            <a:t>публичные слушания по проекту решения Собрания депутатов об исполнении бюджета</a:t>
          </a:r>
        </a:p>
      </dgm:t>
    </dgm:pt>
    <dgm:pt modelId="{43E2C2A5-0CF9-484E-927D-53C425048C7E}" type="parTrans" cxnId="{0581C95E-B57F-4C5A-BD0D-55D58680B548}">
      <dgm:prSet/>
      <dgm:spPr/>
      <dgm:t>
        <a:bodyPr/>
        <a:lstStyle/>
        <a:p>
          <a:endParaRPr lang="ru-RU"/>
        </a:p>
      </dgm:t>
    </dgm:pt>
    <dgm:pt modelId="{A01FECBF-CEE6-4891-8364-53DA54AA23D7}" type="sibTrans" cxnId="{0581C95E-B57F-4C5A-BD0D-55D58680B548}">
      <dgm:prSet/>
      <dgm:spPr/>
      <dgm:t>
        <a:bodyPr/>
        <a:lstStyle/>
        <a:p>
          <a:endParaRPr lang="ru-RU"/>
        </a:p>
      </dgm:t>
    </dgm:pt>
    <dgm:pt modelId="{39DC49AE-FFD6-469C-93AA-6D9AC65078EF}">
      <dgm:prSet phldrT="[Текст]"/>
      <dgm:spPr/>
      <dgm:t>
        <a:bodyPr/>
        <a:lstStyle/>
        <a:p>
          <a:r>
            <a:rPr lang="ru-RU"/>
            <a:t>*</a:t>
          </a:r>
        </a:p>
      </dgm:t>
    </dgm:pt>
    <dgm:pt modelId="{B5E6AAB1-5D45-404E-A434-E8CD5D823739}" type="parTrans" cxnId="{FB3ED1F5-2E4B-4F5D-BA25-50DB7077D398}">
      <dgm:prSet/>
      <dgm:spPr/>
      <dgm:t>
        <a:bodyPr/>
        <a:lstStyle/>
        <a:p>
          <a:endParaRPr lang="ru-RU"/>
        </a:p>
      </dgm:t>
    </dgm:pt>
    <dgm:pt modelId="{45134E0F-0D57-4167-B496-F15783E3A132}" type="sibTrans" cxnId="{FB3ED1F5-2E4B-4F5D-BA25-50DB7077D398}">
      <dgm:prSet/>
      <dgm:spPr/>
      <dgm:t>
        <a:bodyPr/>
        <a:lstStyle/>
        <a:p>
          <a:endParaRPr lang="ru-RU"/>
        </a:p>
      </dgm:t>
    </dgm:pt>
    <dgm:pt modelId="{F4D3E1B5-4E97-4C6F-887E-17C2991A4BE3}">
      <dgm:prSet phldrT="[Текст]" custT="1"/>
      <dgm:spPr/>
      <dgm:t>
        <a:bodyPr/>
        <a:lstStyle/>
        <a:p>
          <a:r>
            <a:rPr lang="ru-RU" sz="1000" b="1" dirty="0">
              <a:latin typeface="+mj-lt"/>
            </a:rPr>
            <a:t>местные инициативы</a:t>
          </a:r>
        </a:p>
      </dgm:t>
    </dgm:pt>
    <dgm:pt modelId="{F1FA2685-1CDF-4E50-A15D-3CF4A14FD825}" type="parTrans" cxnId="{7E73C9DA-5F10-41E5-8F1D-B2F898767C68}">
      <dgm:prSet/>
      <dgm:spPr/>
      <dgm:t>
        <a:bodyPr/>
        <a:lstStyle/>
        <a:p>
          <a:endParaRPr lang="ru-RU"/>
        </a:p>
      </dgm:t>
    </dgm:pt>
    <dgm:pt modelId="{F8D40665-DBBC-47D5-B440-19DADA91BF50}" type="sibTrans" cxnId="{7E73C9DA-5F10-41E5-8F1D-B2F898767C68}">
      <dgm:prSet/>
      <dgm:spPr/>
      <dgm:t>
        <a:bodyPr/>
        <a:lstStyle/>
        <a:p>
          <a:endParaRPr lang="ru-RU"/>
        </a:p>
      </dgm:t>
    </dgm:pt>
    <dgm:pt modelId="{8622DF0E-7C17-4A48-BDB4-615ACDD0CD31}" type="pres">
      <dgm:prSet presAssocID="{B9693200-D894-4B3E-A4FD-BEE57F4D52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218AA-B98E-4678-919D-9E224523D9E2}" type="pres">
      <dgm:prSet presAssocID="{E6DCC1B5-96E1-49CA-9758-D3F5F09A36AE}" presName="composite" presStyleCnt="0"/>
      <dgm:spPr/>
    </dgm:pt>
    <dgm:pt modelId="{1C03F31F-53BC-43E4-9395-1E93176E2EAF}" type="pres">
      <dgm:prSet presAssocID="{E6DCC1B5-96E1-49CA-9758-D3F5F09A36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744CE-8A78-43FC-BD07-2B664923C541}" type="pres">
      <dgm:prSet presAssocID="{E6DCC1B5-96E1-49CA-9758-D3F5F09A36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B112E-995F-45F1-89FC-CDBFB65AC1E7}" type="pres">
      <dgm:prSet presAssocID="{C200B45E-DD68-48C7-BC8F-1C84BC0609B9}" presName="sp" presStyleCnt="0"/>
      <dgm:spPr/>
    </dgm:pt>
    <dgm:pt modelId="{E1BBB86F-1DE8-40A5-BF70-01E77A3CBAA0}" type="pres">
      <dgm:prSet presAssocID="{859D9440-DC97-4AE5-AC44-E8599533BAC3}" presName="composite" presStyleCnt="0"/>
      <dgm:spPr/>
    </dgm:pt>
    <dgm:pt modelId="{D570C58A-A390-458B-BECB-789826F82DEE}" type="pres">
      <dgm:prSet presAssocID="{859D9440-DC97-4AE5-AC44-E8599533BA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64D6A-5B39-4BAB-9A54-31BC00BAA5C7}" type="pres">
      <dgm:prSet presAssocID="{859D9440-DC97-4AE5-AC44-E8599533BA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A227E-F735-4F8A-B3CF-22E5B5A6F3AA}" type="pres">
      <dgm:prSet presAssocID="{4BC6F18B-BD6C-4D50-9564-CE58E563833F}" presName="sp" presStyleCnt="0"/>
      <dgm:spPr/>
    </dgm:pt>
    <dgm:pt modelId="{7522B90A-F52B-47FA-8976-A2250A6050D6}" type="pres">
      <dgm:prSet presAssocID="{39DC49AE-FFD6-469C-93AA-6D9AC65078EF}" presName="composite" presStyleCnt="0"/>
      <dgm:spPr/>
    </dgm:pt>
    <dgm:pt modelId="{44B8F48F-1630-4664-A1E1-B3551314FA7E}" type="pres">
      <dgm:prSet presAssocID="{39DC49AE-FFD6-469C-93AA-6D9AC65078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E375B-A553-42CB-A91A-3F76707A6BEF}" type="pres">
      <dgm:prSet presAssocID="{39DC49AE-FFD6-469C-93AA-6D9AC65078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9F0C6-0FE0-472E-8173-2607B7CC361B}" type="presOf" srcId="{A68D09C3-2E19-4F44-A800-B071F632E8A1}" destId="{99464D6A-5B39-4BAB-9A54-31BC00BAA5C7}" srcOrd="0" destOrd="0" presId="urn:microsoft.com/office/officeart/2005/8/layout/chevron2"/>
    <dgm:cxn modelId="{855FFA60-90F9-4DE6-A955-21B173D6F801}" type="presOf" srcId="{9C9F2AD8-5687-4711-A1F6-BC9A4160F849}" destId="{75D744CE-8A78-43FC-BD07-2B664923C541}" srcOrd="0" destOrd="0" presId="urn:microsoft.com/office/officeart/2005/8/layout/chevron2"/>
    <dgm:cxn modelId="{14B88663-ED74-4E02-9CA5-9E17CD68801B}" type="presOf" srcId="{E6DCC1B5-96E1-49CA-9758-D3F5F09A36AE}" destId="{1C03F31F-53BC-43E4-9395-1E93176E2EAF}" srcOrd="0" destOrd="0" presId="urn:microsoft.com/office/officeart/2005/8/layout/chevron2"/>
    <dgm:cxn modelId="{31D93306-85D8-4CDB-9A89-4C0F1806B396}" srcId="{B9693200-D894-4B3E-A4FD-BEE57F4D526A}" destId="{E6DCC1B5-96E1-49CA-9758-D3F5F09A36AE}" srcOrd="0" destOrd="0" parTransId="{3E7DCAEA-2A94-46C0-9A97-77FDE83AD545}" sibTransId="{C200B45E-DD68-48C7-BC8F-1C84BC0609B9}"/>
    <dgm:cxn modelId="{3F928E11-EB20-489E-8760-B0BD1C2EE39C}" srcId="{E6DCC1B5-96E1-49CA-9758-D3F5F09A36AE}" destId="{9C9F2AD8-5687-4711-A1F6-BC9A4160F849}" srcOrd="0" destOrd="0" parTransId="{1E95BE09-12C5-48CA-9945-02AEF5A83ED2}" sibTransId="{731ECB30-E3AB-451C-87F2-F94AC34B161B}"/>
    <dgm:cxn modelId="{F606A960-BC11-4530-B5F0-0A3FD9C386AC}" type="presOf" srcId="{39DC49AE-FFD6-469C-93AA-6D9AC65078EF}" destId="{44B8F48F-1630-4664-A1E1-B3551314FA7E}" srcOrd="0" destOrd="0" presId="urn:microsoft.com/office/officeart/2005/8/layout/chevron2"/>
    <dgm:cxn modelId="{D452979E-8958-4DB4-91FE-B48262985718}" type="presOf" srcId="{F4D3E1B5-4E97-4C6F-887E-17C2991A4BE3}" destId="{19EE375B-A553-42CB-A91A-3F76707A6BEF}" srcOrd="0" destOrd="0" presId="urn:microsoft.com/office/officeart/2005/8/layout/chevron2"/>
    <dgm:cxn modelId="{75F3F0B3-E45B-49ED-8562-D0F4933C8032}" type="presOf" srcId="{859D9440-DC97-4AE5-AC44-E8599533BAC3}" destId="{D570C58A-A390-458B-BECB-789826F82DEE}" srcOrd="0" destOrd="0" presId="urn:microsoft.com/office/officeart/2005/8/layout/chevron2"/>
    <dgm:cxn modelId="{7E73C9DA-5F10-41E5-8F1D-B2F898767C68}" srcId="{39DC49AE-FFD6-469C-93AA-6D9AC65078EF}" destId="{F4D3E1B5-4E97-4C6F-887E-17C2991A4BE3}" srcOrd="0" destOrd="0" parTransId="{F1FA2685-1CDF-4E50-A15D-3CF4A14FD825}" sibTransId="{F8D40665-DBBC-47D5-B440-19DADA91BF50}"/>
    <dgm:cxn modelId="{0581C95E-B57F-4C5A-BD0D-55D58680B548}" srcId="{859D9440-DC97-4AE5-AC44-E8599533BAC3}" destId="{A68D09C3-2E19-4F44-A800-B071F632E8A1}" srcOrd="0" destOrd="0" parTransId="{43E2C2A5-0CF9-484E-927D-53C425048C7E}" sibTransId="{A01FECBF-CEE6-4891-8364-53DA54AA23D7}"/>
    <dgm:cxn modelId="{FB3ED1F5-2E4B-4F5D-BA25-50DB7077D398}" srcId="{B9693200-D894-4B3E-A4FD-BEE57F4D526A}" destId="{39DC49AE-FFD6-469C-93AA-6D9AC65078EF}" srcOrd="2" destOrd="0" parTransId="{B5E6AAB1-5D45-404E-A434-E8CD5D823739}" sibTransId="{45134E0F-0D57-4167-B496-F15783E3A132}"/>
    <dgm:cxn modelId="{163211A7-66ED-4158-B742-9A91475BC947}" type="presOf" srcId="{B9693200-D894-4B3E-A4FD-BEE57F4D526A}" destId="{8622DF0E-7C17-4A48-BDB4-615ACDD0CD31}" srcOrd="0" destOrd="0" presId="urn:microsoft.com/office/officeart/2005/8/layout/chevron2"/>
    <dgm:cxn modelId="{61E80F1F-7E78-40F8-B5FD-492D00F1E52C}" srcId="{B9693200-D894-4B3E-A4FD-BEE57F4D526A}" destId="{859D9440-DC97-4AE5-AC44-E8599533BAC3}" srcOrd="1" destOrd="0" parTransId="{BD5E48A4-23DA-41C2-B0E3-D42169A638AB}" sibTransId="{4BC6F18B-BD6C-4D50-9564-CE58E563833F}"/>
    <dgm:cxn modelId="{2BF75251-9F90-4F95-8239-030EADB97F48}" type="presParOf" srcId="{8622DF0E-7C17-4A48-BDB4-615ACDD0CD31}" destId="{A3F218AA-B98E-4678-919D-9E224523D9E2}" srcOrd="0" destOrd="0" presId="urn:microsoft.com/office/officeart/2005/8/layout/chevron2"/>
    <dgm:cxn modelId="{B48653A8-2C81-4FDC-9926-F2AECD33E233}" type="presParOf" srcId="{A3F218AA-B98E-4678-919D-9E224523D9E2}" destId="{1C03F31F-53BC-43E4-9395-1E93176E2EAF}" srcOrd="0" destOrd="0" presId="urn:microsoft.com/office/officeart/2005/8/layout/chevron2"/>
    <dgm:cxn modelId="{36EB49D5-AC55-4301-9F1C-6F567953E56F}" type="presParOf" srcId="{A3F218AA-B98E-4678-919D-9E224523D9E2}" destId="{75D744CE-8A78-43FC-BD07-2B664923C541}" srcOrd="1" destOrd="0" presId="urn:microsoft.com/office/officeart/2005/8/layout/chevron2"/>
    <dgm:cxn modelId="{58BF8648-C813-4BFA-9549-15D954D4913A}" type="presParOf" srcId="{8622DF0E-7C17-4A48-BDB4-615ACDD0CD31}" destId="{4BCB112E-995F-45F1-89FC-CDBFB65AC1E7}" srcOrd="1" destOrd="0" presId="urn:microsoft.com/office/officeart/2005/8/layout/chevron2"/>
    <dgm:cxn modelId="{1297E678-8524-4DA8-9F3B-C1042F3105E1}" type="presParOf" srcId="{8622DF0E-7C17-4A48-BDB4-615ACDD0CD31}" destId="{E1BBB86F-1DE8-40A5-BF70-01E77A3CBAA0}" srcOrd="2" destOrd="0" presId="urn:microsoft.com/office/officeart/2005/8/layout/chevron2"/>
    <dgm:cxn modelId="{2FE969FA-49D7-4648-96CE-76D8385D8476}" type="presParOf" srcId="{E1BBB86F-1DE8-40A5-BF70-01E77A3CBAA0}" destId="{D570C58A-A390-458B-BECB-789826F82DEE}" srcOrd="0" destOrd="0" presId="urn:microsoft.com/office/officeart/2005/8/layout/chevron2"/>
    <dgm:cxn modelId="{3D79103A-E1D7-4D3E-AE89-A83F43DF1A18}" type="presParOf" srcId="{E1BBB86F-1DE8-40A5-BF70-01E77A3CBAA0}" destId="{99464D6A-5B39-4BAB-9A54-31BC00BAA5C7}" srcOrd="1" destOrd="0" presId="urn:microsoft.com/office/officeart/2005/8/layout/chevron2"/>
    <dgm:cxn modelId="{E95BD774-925E-4585-A0FD-5A3271F7D788}" type="presParOf" srcId="{8622DF0E-7C17-4A48-BDB4-615ACDD0CD31}" destId="{951A227E-F735-4F8A-B3CF-22E5B5A6F3AA}" srcOrd="3" destOrd="0" presId="urn:microsoft.com/office/officeart/2005/8/layout/chevron2"/>
    <dgm:cxn modelId="{84F26882-5BE4-4FC1-947C-3B5671A5188A}" type="presParOf" srcId="{8622DF0E-7C17-4A48-BDB4-615ACDD0CD31}" destId="{7522B90A-F52B-47FA-8976-A2250A6050D6}" srcOrd="4" destOrd="0" presId="urn:microsoft.com/office/officeart/2005/8/layout/chevron2"/>
    <dgm:cxn modelId="{D96E534D-A720-4473-9C51-5CD689D6AAAE}" type="presParOf" srcId="{7522B90A-F52B-47FA-8976-A2250A6050D6}" destId="{44B8F48F-1630-4664-A1E1-B3551314FA7E}" srcOrd="0" destOrd="0" presId="urn:microsoft.com/office/officeart/2005/8/layout/chevron2"/>
    <dgm:cxn modelId="{E2986F9F-4825-4418-937A-E79BE8F9C511}" type="presParOf" srcId="{7522B90A-F52B-47FA-8976-A2250A6050D6}" destId="{19EE375B-A553-42CB-A91A-3F76707A6BEF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E4AC2-91DD-42F7-92BF-E6FEF4671D49}" type="doc">
      <dgm:prSet loTypeId="urn:microsoft.com/office/officeart/2005/8/layout/arrow3" loCatId="relationship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58C8364-1B7D-4407-B9FE-47CC49C055F5}">
      <dgm:prSet phldrT="[Текст]" custT="1"/>
      <dgm:spPr/>
      <dgm:t>
        <a:bodyPr/>
        <a:lstStyle/>
        <a:p>
          <a:r>
            <a:rPr lang="ru-RU" sz="1400" dirty="0" smtClean="0"/>
            <a:t>Доходы</a:t>
          </a:r>
        </a:p>
        <a:p>
          <a:r>
            <a:rPr lang="ru-RU" sz="1400" dirty="0" smtClean="0"/>
            <a:t>22091,0</a:t>
          </a:r>
          <a:endParaRPr lang="ru-RU" sz="1400" dirty="0"/>
        </a:p>
      </dgm:t>
    </dgm:pt>
    <dgm:pt modelId="{8F09E8E2-E968-4931-B519-1179B29AF7A1}" type="parTrans" cxnId="{E070046A-B02D-4F52-8CA6-3412B6EF5BC9}">
      <dgm:prSet/>
      <dgm:spPr/>
      <dgm:t>
        <a:bodyPr/>
        <a:lstStyle/>
        <a:p>
          <a:endParaRPr lang="ru-RU"/>
        </a:p>
      </dgm:t>
    </dgm:pt>
    <dgm:pt modelId="{FABEA37D-AE1F-4497-84F7-9DFA8A1E2BD9}" type="sibTrans" cxnId="{E070046A-B02D-4F52-8CA6-3412B6EF5BC9}">
      <dgm:prSet/>
      <dgm:spPr/>
      <dgm:t>
        <a:bodyPr/>
        <a:lstStyle/>
        <a:p>
          <a:endParaRPr lang="ru-RU"/>
        </a:p>
      </dgm:t>
    </dgm:pt>
    <dgm:pt modelId="{CBCBF6D7-E1D2-4837-BA2B-FED11B20DAEC}">
      <dgm:prSet phldrT="[Текст]"/>
      <dgm:spPr/>
      <dgm:t>
        <a:bodyPr/>
        <a:lstStyle/>
        <a:p>
          <a:r>
            <a:rPr lang="ru-RU" dirty="0" smtClean="0"/>
            <a:t>Расходы</a:t>
          </a:r>
        </a:p>
        <a:p>
          <a:r>
            <a:rPr lang="ru-RU" dirty="0" smtClean="0"/>
            <a:t>220091,0</a:t>
          </a:r>
        </a:p>
        <a:p>
          <a:endParaRPr lang="ru-RU" dirty="0" smtClean="0"/>
        </a:p>
        <a:p>
          <a:endParaRPr lang="ru-RU" dirty="0"/>
        </a:p>
      </dgm:t>
    </dgm:pt>
    <dgm:pt modelId="{03910D2E-3F2D-4A86-8126-7D5D68165EED}" type="parTrans" cxnId="{7EA8E7E6-5C48-480E-B087-6EAE3985DBE6}">
      <dgm:prSet/>
      <dgm:spPr/>
      <dgm:t>
        <a:bodyPr/>
        <a:lstStyle/>
        <a:p>
          <a:endParaRPr lang="ru-RU"/>
        </a:p>
      </dgm:t>
    </dgm:pt>
    <dgm:pt modelId="{CB673046-CA66-47AC-BF12-4BC033D2BD4D}" type="sibTrans" cxnId="{7EA8E7E6-5C48-480E-B087-6EAE3985DBE6}">
      <dgm:prSet/>
      <dgm:spPr/>
      <dgm:t>
        <a:bodyPr/>
        <a:lstStyle/>
        <a:p>
          <a:endParaRPr lang="ru-RU"/>
        </a:p>
      </dgm:t>
    </dgm:pt>
    <dgm:pt modelId="{FD9530D5-C8EA-414A-8B62-3E943FA1864C}" type="pres">
      <dgm:prSet presAssocID="{D22E4AC2-91DD-42F7-92BF-E6FEF4671D4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B7470-C436-4869-A414-C1F99F47F5E0}" type="pres">
      <dgm:prSet presAssocID="{D22E4AC2-91DD-42F7-92BF-E6FEF4671D49}" presName="divider" presStyleLbl="fgShp" presStyleIdx="0" presStyleCnt="1" custLinFactNeighborX="2174" custLinFactNeighborY="-4346"/>
      <dgm:spPr/>
    </dgm:pt>
    <dgm:pt modelId="{82A4B7FC-3B2B-4A48-9D99-E0F286DEAC3C}" type="pres">
      <dgm:prSet presAssocID="{C58C8364-1B7D-4407-B9FE-47CC49C055F5}" presName="downArrow" presStyleLbl="node1" presStyleIdx="0" presStyleCnt="2" custLinFactNeighborX="-3768" custLinFactNeighborY="-6250"/>
      <dgm:spPr/>
    </dgm:pt>
    <dgm:pt modelId="{8C83E5FA-3F90-4B41-8F03-3F68650A2076}" type="pres">
      <dgm:prSet presAssocID="{C58C8364-1B7D-4407-B9FE-47CC49C055F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5C39-A818-4B5C-A854-B1B9C6B5F3AA}" type="pres">
      <dgm:prSet presAssocID="{CBCBF6D7-E1D2-4837-BA2B-FED11B20DAEC}" presName="upArrow" presStyleLbl="node1" presStyleIdx="1" presStyleCnt="2"/>
      <dgm:spPr/>
    </dgm:pt>
    <dgm:pt modelId="{D9877515-0EAD-49A5-B90E-38A19410C4AE}" type="pres">
      <dgm:prSet presAssocID="{CBCBF6D7-E1D2-4837-BA2B-FED11B20DAE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03787-80B2-4C7D-9639-AF8D0545C592}" type="presOf" srcId="{D22E4AC2-91DD-42F7-92BF-E6FEF4671D49}" destId="{FD9530D5-C8EA-414A-8B62-3E943FA1864C}" srcOrd="0" destOrd="0" presId="urn:microsoft.com/office/officeart/2005/8/layout/arrow3"/>
    <dgm:cxn modelId="{AF6A81FE-DA3D-445B-95C0-CF12DD05526D}" type="presOf" srcId="{C58C8364-1B7D-4407-B9FE-47CC49C055F5}" destId="{8C83E5FA-3F90-4B41-8F03-3F68650A2076}" srcOrd="0" destOrd="0" presId="urn:microsoft.com/office/officeart/2005/8/layout/arrow3"/>
    <dgm:cxn modelId="{7EA8E7E6-5C48-480E-B087-6EAE3985DBE6}" srcId="{D22E4AC2-91DD-42F7-92BF-E6FEF4671D49}" destId="{CBCBF6D7-E1D2-4837-BA2B-FED11B20DAEC}" srcOrd="1" destOrd="0" parTransId="{03910D2E-3F2D-4A86-8126-7D5D68165EED}" sibTransId="{CB673046-CA66-47AC-BF12-4BC033D2BD4D}"/>
    <dgm:cxn modelId="{E070046A-B02D-4F52-8CA6-3412B6EF5BC9}" srcId="{D22E4AC2-91DD-42F7-92BF-E6FEF4671D49}" destId="{C58C8364-1B7D-4407-B9FE-47CC49C055F5}" srcOrd="0" destOrd="0" parTransId="{8F09E8E2-E968-4931-B519-1179B29AF7A1}" sibTransId="{FABEA37D-AE1F-4497-84F7-9DFA8A1E2BD9}"/>
    <dgm:cxn modelId="{47FCB9CB-810F-4603-A9F8-9DA9123210CF}" type="presOf" srcId="{CBCBF6D7-E1D2-4837-BA2B-FED11B20DAEC}" destId="{D9877515-0EAD-49A5-B90E-38A19410C4AE}" srcOrd="0" destOrd="0" presId="urn:microsoft.com/office/officeart/2005/8/layout/arrow3"/>
    <dgm:cxn modelId="{5C575B03-FC9A-46CE-BB73-90926CCF43C6}" type="presParOf" srcId="{FD9530D5-C8EA-414A-8B62-3E943FA1864C}" destId="{7A6B7470-C436-4869-A414-C1F99F47F5E0}" srcOrd="0" destOrd="0" presId="urn:microsoft.com/office/officeart/2005/8/layout/arrow3"/>
    <dgm:cxn modelId="{5E21CB5D-1B94-40FE-98E7-725266B7828E}" type="presParOf" srcId="{FD9530D5-C8EA-414A-8B62-3E943FA1864C}" destId="{82A4B7FC-3B2B-4A48-9D99-E0F286DEAC3C}" srcOrd="1" destOrd="0" presId="urn:microsoft.com/office/officeart/2005/8/layout/arrow3"/>
    <dgm:cxn modelId="{0B3C492F-9FE9-47E2-BB6C-7A9BAA9899C5}" type="presParOf" srcId="{FD9530D5-C8EA-414A-8B62-3E943FA1864C}" destId="{8C83E5FA-3F90-4B41-8F03-3F68650A2076}" srcOrd="2" destOrd="0" presId="urn:microsoft.com/office/officeart/2005/8/layout/arrow3"/>
    <dgm:cxn modelId="{F6F612AA-76C9-4021-B0BB-A6C2FB24EA07}" type="presParOf" srcId="{FD9530D5-C8EA-414A-8B62-3E943FA1864C}" destId="{D16C5C39-A818-4B5C-A854-B1B9C6B5F3AA}" srcOrd="3" destOrd="0" presId="urn:microsoft.com/office/officeart/2005/8/layout/arrow3"/>
    <dgm:cxn modelId="{58CF81DA-A810-4761-8EB5-988D4A9FE06A}" type="presParOf" srcId="{FD9530D5-C8EA-414A-8B62-3E943FA1864C}" destId="{D9877515-0EAD-49A5-B90E-38A19410C4AE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C61D9-7E30-4C41-8C40-7375896C1683}" type="doc">
      <dgm:prSet loTypeId="urn:microsoft.com/office/officeart/2005/8/layout/lProcess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D6DD00-99B8-4327-8C09-E3F9A22B9414}">
      <dgm:prSet phldrT="[Текст]" custT="1"/>
      <dgm:spPr/>
      <dgm:t>
        <a:bodyPr/>
        <a:lstStyle/>
        <a:p>
          <a:endParaRPr lang="ru-RU" sz="2000" b="1" dirty="0" smtClean="0"/>
        </a:p>
        <a:p>
          <a:endParaRPr lang="ru-RU" sz="2000" b="1" dirty="0" smtClean="0"/>
        </a:p>
        <a:p>
          <a:endParaRPr lang="ru-RU" sz="1300" dirty="0"/>
        </a:p>
      </dgm:t>
    </dgm:pt>
    <dgm:pt modelId="{FF1D40D8-D31D-4E8E-9154-9BAB70A88F5D}" type="parTrans" cxnId="{CAD458FA-42CF-4DF6-BC67-672353F8D420}">
      <dgm:prSet/>
      <dgm:spPr/>
      <dgm:t>
        <a:bodyPr/>
        <a:lstStyle/>
        <a:p>
          <a:endParaRPr lang="ru-RU"/>
        </a:p>
      </dgm:t>
    </dgm:pt>
    <dgm:pt modelId="{92E80D39-FF2F-4641-B3B2-7C1AF1F74834}" type="sibTrans" cxnId="{CAD458FA-42CF-4DF6-BC67-672353F8D420}">
      <dgm:prSet/>
      <dgm:spPr/>
      <dgm:t>
        <a:bodyPr/>
        <a:lstStyle/>
        <a:p>
          <a:endParaRPr lang="ru-RU"/>
        </a:p>
      </dgm:t>
    </dgm:pt>
    <dgm:pt modelId="{B296B0A6-4096-4EB9-BD54-C5413107414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СБАЛАНСИРОВАННЫЙ  БЮДЖЕТ</a:t>
          </a:r>
        </a:p>
        <a:p>
          <a:r>
            <a:rPr lang="ru-RU" sz="1400" b="1" dirty="0" smtClean="0">
              <a:solidFill>
                <a:schemeClr val="tx1"/>
              </a:solidFill>
            </a:rPr>
            <a:t>- </a:t>
          </a:r>
          <a:r>
            <a:rPr lang="ru-RU" sz="1400" b="0" dirty="0" smtClean="0">
              <a:solidFill>
                <a:schemeClr val="tx1"/>
              </a:solidFill>
            </a:rPr>
            <a:t>о</a:t>
          </a:r>
          <a:r>
            <a:rPr lang="ru-RU" sz="1400" dirty="0" smtClean="0">
              <a:solidFill>
                <a:schemeClr val="tx1"/>
              </a:solidFill>
            </a:rPr>
            <a:t>бъём предусмотренных  бюджетом расходов соответствует суммарному объёму  доходов бюджета</a:t>
          </a:r>
          <a:endParaRPr lang="en-US" sz="1400" b="1" dirty="0" smtClean="0">
            <a:solidFill>
              <a:schemeClr val="tx1"/>
            </a:solidFill>
          </a:endParaRPr>
        </a:p>
      </dgm:t>
    </dgm:pt>
    <dgm:pt modelId="{0501C199-1EDB-40E3-B2E9-C93A12CC3C0F}" type="parTrans" cxnId="{D37CBDEB-C486-4BC8-81D9-6C29AAD6AD8A}">
      <dgm:prSet/>
      <dgm:spPr/>
      <dgm:t>
        <a:bodyPr/>
        <a:lstStyle/>
        <a:p>
          <a:endParaRPr lang="ru-RU"/>
        </a:p>
      </dgm:t>
    </dgm:pt>
    <dgm:pt modelId="{F38B1F0B-53F6-4C32-B75E-4FC04C6316A9}" type="sibTrans" cxnId="{D37CBDEB-C486-4BC8-81D9-6C29AAD6AD8A}">
      <dgm:prSet/>
      <dgm:spPr/>
      <dgm:t>
        <a:bodyPr/>
        <a:lstStyle/>
        <a:p>
          <a:endParaRPr lang="ru-RU"/>
        </a:p>
      </dgm:t>
    </dgm:pt>
    <dgm:pt modelId="{43A1C4FD-8F45-4791-9156-AD8DE7EE063D}" type="pres">
      <dgm:prSet presAssocID="{97FC61D9-7E30-4C41-8C40-7375896C168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72D93-F888-473A-988B-F5D823374081}" type="pres">
      <dgm:prSet presAssocID="{C8D6DD00-99B8-4327-8C09-E3F9A22B9414}" presName="compNode" presStyleCnt="0"/>
      <dgm:spPr/>
    </dgm:pt>
    <dgm:pt modelId="{FB21BDE6-AEC8-434C-9E0E-09792DA49F7A}" type="pres">
      <dgm:prSet presAssocID="{C8D6DD00-99B8-4327-8C09-E3F9A22B9414}" presName="aNode" presStyleLbl="bgShp" presStyleIdx="0" presStyleCnt="1" custLinFactX="49138" custLinFactNeighborX="100000" custLinFactNeighborY="40659"/>
      <dgm:spPr/>
      <dgm:t>
        <a:bodyPr/>
        <a:lstStyle/>
        <a:p>
          <a:endParaRPr lang="ru-RU"/>
        </a:p>
      </dgm:t>
    </dgm:pt>
    <dgm:pt modelId="{AD7F22E5-48A5-4AE5-A27D-88105F3000C8}" type="pres">
      <dgm:prSet presAssocID="{C8D6DD00-99B8-4327-8C09-E3F9A22B9414}" presName="textNode" presStyleLbl="bgShp" presStyleIdx="0" presStyleCnt="1"/>
      <dgm:spPr/>
      <dgm:t>
        <a:bodyPr/>
        <a:lstStyle/>
        <a:p>
          <a:endParaRPr lang="ru-RU"/>
        </a:p>
      </dgm:t>
    </dgm:pt>
    <dgm:pt modelId="{45C7109A-6563-4782-82FF-87F9C1E3597E}" type="pres">
      <dgm:prSet presAssocID="{C8D6DD00-99B8-4327-8C09-E3F9A22B9414}" presName="compChildNode" presStyleCnt="0"/>
      <dgm:spPr/>
    </dgm:pt>
    <dgm:pt modelId="{FE7B43F4-C183-42B0-9759-946FE56A9FA3}" type="pres">
      <dgm:prSet presAssocID="{C8D6DD00-99B8-4327-8C09-E3F9A22B9414}" presName="theInnerList" presStyleCnt="0"/>
      <dgm:spPr/>
    </dgm:pt>
    <dgm:pt modelId="{C97A40E6-EE6B-4EC7-9CB9-BF0686624F03}" type="pres">
      <dgm:prSet presAssocID="{B296B0A6-4096-4EB9-BD54-C5413107414A}" presName="childNode" presStyleLbl="node1" presStyleIdx="0" presStyleCnt="1" custScaleX="113527" custScaleY="118896" custLinFactNeighborX="966" custLinFactNeighborY="-2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CBDEB-C486-4BC8-81D9-6C29AAD6AD8A}" srcId="{C8D6DD00-99B8-4327-8C09-E3F9A22B9414}" destId="{B296B0A6-4096-4EB9-BD54-C5413107414A}" srcOrd="0" destOrd="0" parTransId="{0501C199-1EDB-40E3-B2E9-C93A12CC3C0F}" sibTransId="{F38B1F0B-53F6-4C32-B75E-4FC04C6316A9}"/>
    <dgm:cxn modelId="{CAD458FA-42CF-4DF6-BC67-672353F8D420}" srcId="{97FC61D9-7E30-4C41-8C40-7375896C1683}" destId="{C8D6DD00-99B8-4327-8C09-E3F9A22B9414}" srcOrd="0" destOrd="0" parTransId="{FF1D40D8-D31D-4E8E-9154-9BAB70A88F5D}" sibTransId="{92E80D39-FF2F-4641-B3B2-7C1AF1F74834}"/>
    <dgm:cxn modelId="{46066797-1395-47F8-A221-CE785708338E}" type="presOf" srcId="{C8D6DD00-99B8-4327-8C09-E3F9A22B9414}" destId="{AD7F22E5-48A5-4AE5-A27D-88105F3000C8}" srcOrd="1" destOrd="0" presId="urn:microsoft.com/office/officeart/2005/8/layout/lProcess2"/>
    <dgm:cxn modelId="{9D717AA4-9619-451B-BDDE-137E398C7934}" type="presOf" srcId="{C8D6DD00-99B8-4327-8C09-E3F9A22B9414}" destId="{FB21BDE6-AEC8-434C-9E0E-09792DA49F7A}" srcOrd="0" destOrd="0" presId="urn:microsoft.com/office/officeart/2005/8/layout/lProcess2"/>
    <dgm:cxn modelId="{B61F054D-3E91-4126-96E2-C0C30C7A2D1F}" type="presOf" srcId="{B296B0A6-4096-4EB9-BD54-C5413107414A}" destId="{C97A40E6-EE6B-4EC7-9CB9-BF0686624F03}" srcOrd="0" destOrd="0" presId="urn:microsoft.com/office/officeart/2005/8/layout/lProcess2"/>
    <dgm:cxn modelId="{15325BE2-5EC1-42C4-ABCB-726856C16387}" type="presOf" srcId="{97FC61D9-7E30-4C41-8C40-7375896C1683}" destId="{43A1C4FD-8F45-4791-9156-AD8DE7EE063D}" srcOrd="0" destOrd="0" presId="urn:microsoft.com/office/officeart/2005/8/layout/lProcess2"/>
    <dgm:cxn modelId="{5F66452C-B21B-442A-B810-6713374EAF56}" type="presParOf" srcId="{43A1C4FD-8F45-4791-9156-AD8DE7EE063D}" destId="{5CD72D93-F888-473A-988B-F5D823374081}" srcOrd="0" destOrd="0" presId="urn:microsoft.com/office/officeart/2005/8/layout/lProcess2"/>
    <dgm:cxn modelId="{6CEE1F91-DB94-4FB0-9A0E-6C232A0870A5}" type="presParOf" srcId="{5CD72D93-F888-473A-988B-F5D823374081}" destId="{FB21BDE6-AEC8-434C-9E0E-09792DA49F7A}" srcOrd="0" destOrd="0" presId="urn:microsoft.com/office/officeart/2005/8/layout/lProcess2"/>
    <dgm:cxn modelId="{13C64D47-DEAF-4DEE-A22C-2A0D3DB265F5}" type="presParOf" srcId="{5CD72D93-F888-473A-988B-F5D823374081}" destId="{AD7F22E5-48A5-4AE5-A27D-88105F3000C8}" srcOrd="1" destOrd="0" presId="urn:microsoft.com/office/officeart/2005/8/layout/lProcess2"/>
    <dgm:cxn modelId="{F19B51E1-B54A-43E8-8DEE-2CFB8A602E9D}" type="presParOf" srcId="{5CD72D93-F888-473A-988B-F5D823374081}" destId="{45C7109A-6563-4782-82FF-87F9C1E3597E}" srcOrd="2" destOrd="0" presId="urn:microsoft.com/office/officeart/2005/8/layout/lProcess2"/>
    <dgm:cxn modelId="{367E524A-542A-4C0A-95E6-FF30EDA9F751}" type="presParOf" srcId="{45C7109A-6563-4782-82FF-87F9C1E3597E}" destId="{FE7B43F4-C183-42B0-9759-946FE56A9FA3}" srcOrd="0" destOrd="0" presId="urn:microsoft.com/office/officeart/2005/8/layout/lProcess2"/>
    <dgm:cxn modelId="{2E1B3621-503E-4B4E-A561-19FB534E90F6}" type="presParOf" srcId="{FE7B43F4-C183-42B0-9759-946FE56A9FA3}" destId="{C97A40E6-EE6B-4EC7-9CB9-BF0686624F03}" srcOrd="0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DDE389-25FA-4B76-9479-4A77DE0460A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9DD044-17D7-44A4-AD1C-386DBD4DD385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Программная часть</a:t>
          </a:r>
          <a:endParaRPr lang="ru-RU" b="1" dirty="0"/>
        </a:p>
      </dgm:t>
    </dgm:pt>
    <dgm:pt modelId="{5631454D-D396-42F9-83A4-BE82E373DDC3}" type="parTrans" cxnId="{B70A718A-CDDD-4F22-A244-8D09FE031EA9}">
      <dgm:prSet/>
      <dgm:spPr/>
      <dgm:t>
        <a:bodyPr/>
        <a:lstStyle/>
        <a:p>
          <a:endParaRPr lang="ru-RU"/>
        </a:p>
      </dgm:t>
    </dgm:pt>
    <dgm:pt modelId="{A2DBB59B-5B79-4AE3-BBBC-9A512AED8B26}" type="sibTrans" cxnId="{B70A718A-CDDD-4F22-A244-8D09FE031EA9}">
      <dgm:prSet/>
      <dgm:spPr/>
      <dgm:t>
        <a:bodyPr/>
        <a:lstStyle/>
        <a:p>
          <a:endParaRPr lang="ru-RU"/>
        </a:p>
      </dgm:t>
    </dgm:pt>
    <dgm:pt modelId="{69CD6510-53C8-4E49-92A5-84744CE361C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Непрограммная</a:t>
          </a:r>
          <a:r>
            <a:rPr lang="ru-RU" b="1" dirty="0" smtClean="0"/>
            <a:t> часть</a:t>
          </a:r>
          <a:endParaRPr lang="ru-RU" b="1" dirty="0"/>
        </a:p>
      </dgm:t>
    </dgm:pt>
    <dgm:pt modelId="{AB54FF98-72CD-46FE-9B56-7B1EDE6096D1}" type="parTrans" cxnId="{B617166C-02E0-4B0D-93E5-E16AD7921486}">
      <dgm:prSet/>
      <dgm:spPr/>
      <dgm:t>
        <a:bodyPr/>
        <a:lstStyle/>
        <a:p>
          <a:endParaRPr lang="ru-RU"/>
        </a:p>
      </dgm:t>
    </dgm:pt>
    <dgm:pt modelId="{349BB0C1-6054-47E6-8FA9-9BDD062EE9BC}" type="sibTrans" cxnId="{B617166C-02E0-4B0D-93E5-E16AD7921486}">
      <dgm:prSet/>
      <dgm:spPr/>
      <dgm:t>
        <a:bodyPr/>
        <a:lstStyle/>
        <a:p>
          <a:endParaRPr lang="ru-RU"/>
        </a:p>
      </dgm:t>
    </dgm:pt>
    <dgm:pt modelId="{9B76B3DD-C636-4A93-8F54-ECBAC565A241}" type="pres">
      <dgm:prSet presAssocID="{C1DDE389-25FA-4B76-9479-4A77DE0460AC}" presName="linearFlow" presStyleCnt="0">
        <dgm:presLayoutVars>
          <dgm:dir/>
          <dgm:resizeHandles val="exact"/>
        </dgm:presLayoutVars>
      </dgm:prSet>
      <dgm:spPr/>
    </dgm:pt>
    <dgm:pt modelId="{2DF14BCF-0A09-4F09-8940-F408B5E405B5}" type="pres">
      <dgm:prSet presAssocID="{059DD044-17D7-44A4-AD1C-386DBD4DD385}" presName="composite" presStyleCnt="0"/>
      <dgm:spPr/>
    </dgm:pt>
    <dgm:pt modelId="{61B604E6-BC5E-4012-B02D-6DCEAF5E989E}" type="pres">
      <dgm:prSet presAssocID="{059DD044-17D7-44A4-AD1C-386DBD4DD385}" presName="imgShp" presStyleLbl="fgImgPlace1" presStyleIdx="0" presStyleCnt="2"/>
      <dgm:spPr>
        <a:solidFill>
          <a:schemeClr val="accent5">
            <a:lumMod val="75000"/>
          </a:schemeClr>
        </a:solidFill>
      </dgm:spPr>
    </dgm:pt>
    <dgm:pt modelId="{75BCF065-DEC7-4CCB-A693-48F09B53A3E5}" type="pres">
      <dgm:prSet presAssocID="{059DD044-17D7-44A4-AD1C-386DBD4DD385}" presName="txShp" presStyleLbl="node1" presStyleIdx="0" presStyleCnt="2" custLinFactNeighborX="10952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8988D-A666-4F7F-91A8-446C912C3B17}" type="pres">
      <dgm:prSet presAssocID="{A2DBB59B-5B79-4AE3-BBBC-9A512AED8B26}" presName="spacing" presStyleCnt="0"/>
      <dgm:spPr/>
    </dgm:pt>
    <dgm:pt modelId="{53B0D77B-C682-4649-BB51-229EFF49F689}" type="pres">
      <dgm:prSet presAssocID="{69CD6510-53C8-4E49-92A5-84744CE361CC}" presName="composite" presStyleCnt="0"/>
      <dgm:spPr/>
    </dgm:pt>
    <dgm:pt modelId="{59AF5669-FC57-4EB6-8077-60D9D6AF8A1F}" type="pres">
      <dgm:prSet presAssocID="{69CD6510-53C8-4E49-92A5-84744CE361CC}" presName="imgShp" presStyleLbl="fgImgPlace1" presStyleIdx="1" presStyleCnt="2" custLinFactNeighborX="7667" custLinFactNeighborY="-828"/>
      <dgm:spPr>
        <a:solidFill>
          <a:schemeClr val="accent1"/>
        </a:solidFill>
      </dgm:spPr>
    </dgm:pt>
    <dgm:pt modelId="{53681098-1A7A-4B11-9362-71C5A134B044}" type="pres">
      <dgm:prSet presAssocID="{69CD6510-53C8-4E49-92A5-84744CE361CC}" presName="txShp" presStyleLbl="node1" presStyleIdx="1" presStyleCnt="2" custLinFactNeighborX="10952" custLinFactNeighborY="-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1128E-FE51-4E00-93E1-2F8ECA3B6173}" type="presOf" srcId="{059DD044-17D7-44A4-AD1C-386DBD4DD385}" destId="{75BCF065-DEC7-4CCB-A693-48F09B53A3E5}" srcOrd="0" destOrd="0" presId="urn:microsoft.com/office/officeart/2005/8/layout/vList3"/>
    <dgm:cxn modelId="{5E6AC01F-6D2B-4024-B8C4-7EC6C1DAB1C1}" type="presOf" srcId="{69CD6510-53C8-4E49-92A5-84744CE361CC}" destId="{53681098-1A7A-4B11-9362-71C5A134B044}" srcOrd="0" destOrd="0" presId="urn:microsoft.com/office/officeart/2005/8/layout/vList3"/>
    <dgm:cxn modelId="{B617166C-02E0-4B0D-93E5-E16AD7921486}" srcId="{C1DDE389-25FA-4B76-9479-4A77DE0460AC}" destId="{69CD6510-53C8-4E49-92A5-84744CE361CC}" srcOrd="1" destOrd="0" parTransId="{AB54FF98-72CD-46FE-9B56-7B1EDE6096D1}" sibTransId="{349BB0C1-6054-47E6-8FA9-9BDD062EE9BC}"/>
    <dgm:cxn modelId="{B70A718A-CDDD-4F22-A244-8D09FE031EA9}" srcId="{C1DDE389-25FA-4B76-9479-4A77DE0460AC}" destId="{059DD044-17D7-44A4-AD1C-386DBD4DD385}" srcOrd="0" destOrd="0" parTransId="{5631454D-D396-42F9-83A4-BE82E373DDC3}" sibTransId="{A2DBB59B-5B79-4AE3-BBBC-9A512AED8B26}"/>
    <dgm:cxn modelId="{4DDA870F-0DC3-4A3E-AE52-EC2D794F90E6}" type="presOf" srcId="{C1DDE389-25FA-4B76-9479-4A77DE0460AC}" destId="{9B76B3DD-C636-4A93-8F54-ECBAC565A241}" srcOrd="0" destOrd="0" presId="urn:microsoft.com/office/officeart/2005/8/layout/vList3"/>
    <dgm:cxn modelId="{565C17EE-0528-4870-80FF-3FA40597717A}" type="presParOf" srcId="{9B76B3DD-C636-4A93-8F54-ECBAC565A241}" destId="{2DF14BCF-0A09-4F09-8940-F408B5E405B5}" srcOrd="0" destOrd="0" presId="urn:microsoft.com/office/officeart/2005/8/layout/vList3"/>
    <dgm:cxn modelId="{5D937752-2595-4AB0-8C16-56D9C42424DF}" type="presParOf" srcId="{2DF14BCF-0A09-4F09-8940-F408B5E405B5}" destId="{61B604E6-BC5E-4012-B02D-6DCEAF5E989E}" srcOrd="0" destOrd="0" presId="urn:microsoft.com/office/officeart/2005/8/layout/vList3"/>
    <dgm:cxn modelId="{0E144091-F1F5-4BED-A984-4E4E18F0FE5E}" type="presParOf" srcId="{2DF14BCF-0A09-4F09-8940-F408B5E405B5}" destId="{75BCF065-DEC7-4CCB-A693-48F09B53A3E5}" srcOrd="1" destOrd="0" presId="urn:microsoft.com/office/officeart/2005/8/layout/vList3"/>
    <dgm:cxn modelId="{4C6C6BAE-BB9A-43B0-9985-57364AB6CA82}" type="presParOf" srcId="{9B76B3DD-C636-4A93-8F54-ECBAC565A241}" destId="{7D98988D-A666-4F7F-91A8-446C912C3B17}" srcOrd="1" destOrd="0" presId="urn:microsoft.com/office/officeart/2005/8/layout/vList3"/>
    <dgm:cxn modelId="{C26B502D-0EC9-4A4F-8189-F1362CE9377E}" type="presParOf" srcId="{9B76B3DD-C636-4A93-8F54-ECBAC565A241}" destId="{53B0D77B-C682-4649-BB51-229EFF49F689}" srcOrd="2" destOrd="0" presId="urn:microsoft.com/office/officeart/2005/8/layout/vList3"/>
    <dgm:cxn modelId="{4F9AA4CE-27E5-4C46-9D1A-680121B3D390}" type="presParOf" srcId="{53B0D77B-C682-4649-BB51-229EFF49F689}" destId="{59AF5669-FC57-4EB6-8077-60D9D6AF8A1F}" srcOrd="0" destOrd="0" presId="urn:microsoft.com/office/officeart/2005/8/layout/vList3"/>
    <dgm:cxn modelId="{76269E0E-59BD-43E4-8766-D02080F8026F}" type="presParOf" srcId="{53B0D77B-C682-4649-BB51-229EFF49F689}" destId="{53681098-1A7A-4B11-9362-71C5A134B044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50AC7B-51AB-4430-A759-45213E2E36C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C9E1A-5D23-42CE-94DC-3289187C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CCB9C-251D-4366-8AB1-C71246EA73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C9E1A-5D23-42CE-94DC-3289187C941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C9E1A-5D23-42CE-94DC-3289187C941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FEE5-58AC-4030-A9DF-B6E5193952C6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7EA-3CE6-45FE-808B-88724956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00D4-1819-4D12-BE7F-A6043CE2E475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D158-F4F6-49EE-A755-7543FA560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E3D6-ECB5-47EE-959A-A296C324112B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17DF-A011-4299-A6D5-F40A00AE9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236D-8A11-497E-8904-5BC1A83D63F1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2C55-D727-4084-BC09-BE4A36F3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C914-A189-4F5F-8DDE-C51238AA357A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5927-F436-4DE4-8560-52BA4EF2C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BB49-B413-4DC9-AECE-A87E4D788242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CDBB-5D91-4ABF-9F3F-2D89DC9B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CD47-4CE8-4041-99E8-3A6F716F0654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13D5-0C00-43DB-8F75-F77F6AEB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4374-2BF6-46D0-A8FE-10078A7D11D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8727-7703-4AAD-B6EC-C5B732C4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5D06-EA3C-4152-BD16-58CE33A41440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6E49-79CA-4927-B9EA-9C6A028F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FA4D-B379-4BA0-B033-5BE38A1371AC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AFB3-7F5A-4D71-AEE4-12198893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C93E-5AD2-4120-B43D-7BEE327D4FDC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28DB-81F1-497D-A0E9-25BB73D43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E4ABE-CDCB-4760-94D7-474455134C6E}" type="datetimeFigureOut">
              <a:rPr lang="ru-RU"/>
              <a:pPr>
                <a:defRPr/>
              </a:pPr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BBD05-EC36-40D5-9C73-0F608B2E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58" r:id="rId4"/>
    <p:sldLayoutId id="2147483957" r:id="rId5"/>
    <p:sldLayoutId id="2147483956" r:id="rId6"/>
    <p:sldLayoutId id="2147483962" r:id="rId7"/>
    <p:sldLayoutId id="2147483963" r:id="rId8"/>
    <p:sldLayoutId id="2147483964" r:id="rId9"/>
    <p:sldLayoutId id="2147483955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loknja.gosuslugi.ru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192213"/>
            <a:ext cx="7175500" cy="28844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 для                   граждан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Локнянский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муниципальный округ»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4508500"/>
            <a:ext cx="6400800" cy="1223963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1B4171"/>
                </a:solidFill>
                <a:latin typeface="Georgia" pitchFamily="18" charset="0"/>
              </a:rPr>
              <a:t>на 2024 год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516563"/>
            <a:ext cx="86423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Финансовым Управлением Администрации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Псковской области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39713" y="769938"/>
            <a:ext cx="8640762" cy="5832475"/>
          </a:xfrm>
        </p:spPr>
        <p:txBody>
          <a:bodyPr/>
          <a:lstStyle/>
          <a:p>
            <a:pPr algn="just" eaLnBrk="1" hangingPunct="1"/>
            <a:r>
              <a:rPr lang="ru-RU" sz="1600" b="1" smtClean="0">
                <a:solidFill>
                  <a:schemeClr val="tx1"/>
                </a:solidFill>
              </a:rPr>
              <a:t>Налог</a:t>
            </a:r>
            <a:r>
              <a:rPr lang="ru-RU" sz="1600" smtClean="0">
                <a:solidFill>
                  <a:schemeClr val="tx1"/>
                </a:solidFill>
              </a:rPr>
              <a:t> - это обязательный, индивидуально безвозмездный платеж, взимаемый в форме отчуждения денежных средств, принадлежащих организациям или физическим лицам на праве собственности, хозяйственного ведения или оперативного управления, в целях финансового обеспечения деятельности государства и муниципальных образований.</a:t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/>
            </a:r>
            <a:br>
              <a:rPr lang="ru-RU" sz="1600" smtClean="0">
                <a:solidFill>
                  <a:schemeClr val="tx1"/>
                </a:solidFill>
              </a:rPr>
            </a:br>
            <a:r>
              <a:rPr lang="ru-RU" sz="1600" smtClean="0">
                <a:solidFill>
                  <a:schemeClr val="tx1"/>
                </a:solidFill>
              </a:rPr>
              <a:t>                           </a:t>
            </a:r>
            <a:r>
              <a:rPr lang="ru-RU" sz="2000" smtClean="0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424862" cy="3603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smtClean="0"/>
              <a:t>Федеральные, региональные и местные налоги</a:t>
            </a:r>
          </a:p>
        </p:txBody>
      </p:sp>
      <p:sp>
        <p:nvSpPr>
          <p:cNvPr id="4" name="Овал 3"/>
          <p:cNvSpPr/>
          <p:nvPr/>
        </p:nvSpPr>
        <p:spPr>
          <a:xfrm>
            <a:off x="2917825" y="1844675"/>
            <a:ext cx="3181350" cy="4016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Виды налогов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468313" y="2560638"/>
            <a:ext cx="2209800" cy="5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федеральные</a:t>
            </a:r>
          </a:p>
        </p:txBody>
      </p:sp>
      <p:sp>
        <p:nvSpPr>
          <p:cNvPr id="7" name="Овал 6"/>
          <p:cNvSpPr/>
          <p:nvPr/>
        </p:nvSpPr>
        <p:spPr>
          <a:xfrm>
            <a:off x="3062288" y="2600325"/>
            <a:ext cx="2805112" cy="4683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региональные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6415088" y="2503488"/>
            <a:ext cx="2160587" cy="565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местные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6723063" y="1443038"/>
            <a:ext cx="566737" cy="1411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5400000">
            <a:off x="1933575" y="1587501"/>
            <a:ext cx="555625" cy="1276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65613" y="2289175"/>
            <a:ext cx="485775" cy="27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300" y="3640138"/>
            <a:ext cx="2498725" cy="3097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обязательны к уплате на всей территории РФ,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налог на прибыль организаций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налог на доходы физических лиц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акцизы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4338" y="4005263"/>
            <a:ext cx="2913062" cy="2582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законами субъектов РФ и обязательны к уплате на соответствующей территории субъекта РФ,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налог на имущество организаций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транспортный налог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9175" y="3644900"/>
            <a:ext cx="2794000" cy="3097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FF0000"/>
                </a:solidFill>
              </a:rPr>
              <a:t>и нормативными актами представительных органов муниципальных образований и обязательны на территории соответствующего муниципального образования, </a:t>
            </a: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земельный налог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140200" y="3563938"/>
            <a:ext cx="485775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68313" y="3071813"/>
            <a:ext cx="484187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32788" y="3073400"/>
            <a:ext cx="485775" cy="4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Как зачисляются налоги на территории </a:t>
            </a:r>
            <a:r>
              <a:rPr lang="ru-RU" sz="3200" dirty="0" err="1" smtClean="0"/>
              <a:t>Локнянского</a:t>
            </a:r>
            <a:r>
              <a:rPr lang="ru-RU" sz="3200" dirty="0" smtClean="0"/>
              <a:t> муниципального округа?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1714488"/>
          <a:ext cx="6286544" cy="4572034"/>
        </p:xfrm>
        <a:graphic>
          <a:graphicData uri="http://schemas.openxmlformats.org/drawingml/2006/table">
            <a:tbl>
              <a:tblPr/>
              <a:tblGrid>
                <a:gridCol w="3091822"/>
                <a:gridCol w="1835194"/>
                <a:gridCol w="1359528"/>
              </a:tblGrid>
              <a:tr h="772552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Налоги и сборы, установленные законодательством       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Бюджет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округа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7783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Доходы от уплаты на нефтепродукты (акцизы)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нормативу исходя из протяженности дорог 10%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Федеральные налоги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99237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Налог на доходы физических лиц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31% +БК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809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Госпошлина (в зависимости от установленных полномочий)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4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Единый налог на вмененный доход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Специальные налоговые режимы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</a:tr>
              <a:tr h="48314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Единый сельскохозяйственный налог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4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Налог на имущество физических лиц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Местные налоги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4154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Земельный налог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043890" cy="733407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Дефицит и </a:t>
            </a:r>
            <a:r>
              <a:rPr lang="ru-RU" sz="2800" dirty="0" err="1" smtClean="0"/>
              <a:t>профицит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Доходы- расходы = дефицит (</a:t>
            </a:r>
            <a:r>
              <a:rPr lang="ru-RU" sz="2800" dirty="0" err="1" smtClean="0"/>
              <a:t>профицит</a:t>
            </a:r>
            <a:r>
              <a:rPr lang="ru-RU" sz="2800" dirty="0" smtClean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72198" y="1357298"/>
            <a:ext cx="2857520" cy="171451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/>
              <a:t>Дефицит - расходы больше доходов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250" dirty="0" smtClean="0"/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счете бюд</a:t>
            </a:r>
            <a:r>
              <a:rPr lang="ru-RU" sz="1300" dirty="0" smtClean="0"/>
              <a:t>жета, взять в долг)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72198" y="3214686"/>
            <a:ext cx="2857520" cy="171451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err="1" smtClean="0"/>
              <a:t>Профицит</a:t>
            </a:r>
            <a:r>
              <a:rPr lang="ru-RU" sz="1600" b="1" dirty="0" smtClean="0"/>
              <a:t> - доходы больше расходов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300" dirty="0" smtClean="0"/>
              <a:t>При превышении доходов над расходами принимается решение как их использовать, например, накапливать резервы, остатки средств на счете бюджета, погашать долг.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2864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https://fsd.multiurok.ru/html/2021/10/11/s_61649d1530919/php52KGPf_zanyatie-po-vneurochnoj-deyatelnosti-po-kursu-Realnaya-matematika_html_3e282b8d6dacc948.jpg"/>
          <p:cNvPicPr/>
          <p:nvPr/>
        </p:nvPicPr>
        <p:blipFill>
          <a:blip r:embed="rId3"/>
          <a:srcRect r="-1151" b="10450"/>
          <a:stretch>
            <a:fillRect/>
          </a:stretch>
        </p:blipFill>
        <p:spPr bwMode="auto">
          <a:xfrm>
            <a:off x="5786446" y="5000636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Стрелка вправо 11"/>
          <p:cNvSpPr/>
          <p:nvPr/>
        </p:nvSpPr>
        <p:spPr>
          <a:xfrm>
            <a:off x="5572132" y="2357430"/>
            <a:ext cx="428628" cy="42862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72132" y="4071942"/>
            <a:ext cx="428628" cy="500066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present5.com/presentation/387e901458fb1b139540fdd64cb7c9f1/image-8.jpg"/>
          <p:cNvPicPr/>
          <p:nvPr/>
        </p:nvPicPr>
        <p:blipFill>
          <a:blip r:embed="rId4"/>
          <a:srcRect l="39934" t="21715" r="45969" b="33110"/>
          <a:stretch>
            <a:fillRect/>
          </a:stretch>
        </p:blipFill>
        <p:spPr bwMode="auto">
          <a:xfrm>
            <a:off x="4500562" y="5000636"/>
            <a:ext cx="857256" cy="16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626" name="Picture 2" descr="https://sun9-38.userapi.com/impg/CwrTEQqQLyc2pBLhj714gPnAvTl-ZazE8aVocA/zVWiZ4ODW18.jpg?size=480x203&amp;quality=95&amp;sign=d8e942c00310a19fdf5dc51511cf2f2e&amp;c_uniq_tag=6t2ZBt0B4YxRCG4y5XY6DwiKv7uPUvDUjXGsW8hZCTg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636"/>
            <a:ext cx="3714776" cy="16918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Объект 3"/>
          <p:cNvGraphicFramePr>
            <a:graphicFrameLocks noGrp="1"/>
          </p:cNvGraphicFramePr>
          <p:nvPr>
            <p:ph idx="1"/>
          </p:nvPr>
        </p:nvGraphicFramePr>
        <p:xfrm>
          <a:off x="428596" y="1857364"/>
          <a:ext cx="8280400" cy="4162425"/>
        </p:xfrm>
        <a:graphic>
          <a:graphicData uri="http://schemas.openxmlformats.org/presentationml/2006/ole">
            <p:oleObj spid="_x0000_s25602" name="Worksheet" r:id="rId4" imgW="8905997" imgH="4476611" progId="Excel.Sheet.8">
              <p:embed/>
            </p:oleObj>
          </a:graphicData>
        </a:graphic>
      </p:graphicFrame>
      <p:sp>
        <p:nvSpPr>
          <p:cNvPr id="25604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Объемы поступлений доходов бюджета МО «</a:t>
            </a:r>
            <a:r>
              <a:rPr lang="ru-RU" altLang="ru-RU" sz="2800" dirty="0" err="1" smtClean="0">
                <a:solidFill>
                  <a:srgbClr val="7030A0"/>
                </a:solidFill>
                <a:latin typeface="Arial" charset="0"/>
              </a:rPr>
              <a:t>Локнянский</a:t>
            </a:r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> муниципальный округ» в</a:t>
            </a:r>
            <a:r>
              <a:rPr lang="ru-RU" sz="2800" dirty="0" smtClean="0">
                <a:solidFill>
                  <a:srgbClr val="7030A0"/>
                </a:solidFill>
              </a:rPr>
              <a:t> 2024 году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составят 220091,0 тыс.руб</a:t>
            </a:r>
            <a:r>
              <a:rPr lang="ru-RU" sz="2900" dirty="0" smtClean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3964777" y="5179231"/>
            <a:ext cx="57150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643050"/>
          <a:ext cx="800105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Структура налоговых и неналоговых доходов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бюджета округа на 2024 год.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Сумма налоговых и неналоговых доходов составляет 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57021,0 тыс. руб., в том числе: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Параметры бюджета на 2024 год, тыс.руб.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8741" name="Group 69"/>
          <p:cNvGraphicFramePr>
            <a:graphicFrameLocks noGrp="1"/>
          </p:cNvGraphicFramePr>
          <p:nvPr/>
        </p:nvGraphicFramePr>
        <p:xfrm>
          <a:off x="3995738" y="1428736"/>
          <a:ext cx="4897437" cy="2508606"/>
        </p:xfrm>
        <a:graphic>
          <a:graphicData uri="http://schemas.openxmlformats.org/drawingml/2006/table">
            <a:tbl>
              <a:tblPr/>
              <a:tblGrid>
                <a:gridCol w="3652837"/>
                <a:gridCol w="1244600"/>
              </a:tblGrid>
              <a:tr h="668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-Доходы, в т.ч.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220091,0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57021,0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163070,0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220091,0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-Дефицит/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0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428875" y="3071813"/>
          <a:ext cx="800455" cy="342335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2165"/>
                <a:gridCol w="208290"/>
              </a:tblGrid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alpha val="8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alpha val="71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alpha val="8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alpha val="71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7158" y="4071942"/>
          <a:ext cx="3214710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Равно 8"/>
          <p:cNvSpPr/>
          <p:nvPr/>
        </p:nvSpPr>
        <p:spPr>
          <a:xfrm>
            <a:off x="3428992" y="4572008"/>
            <a:ext cx="1285884" cy="1500198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72066" y="4214818"/>
          <a:ext cx="264320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00100" y="1357298"/>
            <a:ext cx="2214578" cy="26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1916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D0D0D"/>
                </a:solidFill>
              </a:rPr>
              <a:t>Объем межбюджетных трансфертов бюджета МО «</a:t>
            </a:r>
            <a:r>
              <a:rPr lang="ru-RU" sz="2800" dirty="0" err="1" smtClean="0">
                <a:solidFill>
                  <a:srgbClr val="0D0D0D"/>
                </a:solidFill>
              </a:rPr>
              <a:t>Локнянский</a:t>
            </a:r>
            <a:r>
              <a:rPr lang="ru-RU" sz="2800" dirty="0" smtClean="0">
                <a:solidFill>
                  <a:srgbClr val="0D0D0D"/>
                </a:solidFill>
              </a:rPr>
              <a:t>  муниципальный округ» на 2024 год</a:t>
            </a:r>
          </a:p>
        </p:txBody>
      </p:sp>
      <p:graphicFrame>
        <p:nvGraphicFramePr>
          <p:cNvPr id="29725" name="Group 29"/>
          <p:cNvGraphicFramePr>
            <a:graphicFrameLocks noGrp="1"/>
          </p:cNvGraphicFramePr>
          <p:nvPr/>
        </p:nvGraphicFramePr>
        <p:xfrm>
          <a:off x="4857752" y="1500174"/>
          <a:ext cx="4000528" cy="3571900"/>
        </p:xfrm>
        <a:graphic>
          <a:graphicData uri="http://schemas.openxmlformats.org/drawingml/2006/table">
            <a:tbl>
              <a:tblPr/>
              <a:tblGrid>
                <a:gridCol w="2495228"/>
                <a:gridCol w="15053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Сумма, тыс.руб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EED"/>
                    </a:solidFill>
                  </a:tcPr>
                </a:tc>
              </a:tr>
              <a:tr h="37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ИТОГО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163070,0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7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8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70722,0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16157,0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71299,0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9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4892,0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s://cf.ppt-online.org/files/slide/l/LV2SFUnKdMtik8x6jq4BwAuNCWIzGZ3DJ5mblO/slide-17.jpg"/>
          <p:cNvPicPr/>
          <p:nvPr/>
        </p:nvPicPr>
        <p:blipFill>
          <a:blip r:embed="rId3"/>
          <a:srcRect t="14039"/>
          <a:stretch>
            <a:fillRect/>
          </a:stretch>
        </p:blipFill>
        <p:spPr bwMode="auto">
          <a:xfrm>
            <a:off x="214282" y="1428736"/>
            <a:ext cx="45529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4929198"/>
            <a:ext cx="457203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072074"/>
            <a:ext cx="1571636" cy="7858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Иные межбюджетные трансферты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5000636"/>
            <a:ext cx="1857388" cy="1000132"/>
          </a:xfrm>
          <a:prstGeom prst="round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Предоставляются в случаях и порядке, предусмотренных законами и принимаемыми в соответствии с ними  иными нормативными правовыми актами органов государственной власти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71670" y="5357826"/>
            <a:ext cx="714380" cy="2857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catalystforbusiness.com/wp-content/uploads/2018/07/Operational-Funding-scal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72074"/>
            <a:ext cx="2571768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4143372" y="857232"/>
            <a:ext cx="4640263" cy="226694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38100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BD4B4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Расходы бюджета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это выплачиваемые из бюджета денежные средства, за исключением средств являющихся источниками финансирования дефицита бюджета.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Формирование расходов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 происходить в очередном финансовом году за счет средств соответствующего бюджета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Принципы формирования расходов бюджета</a:t>
            </a:r>
            <a:r>
              <a:rPr lang="en-US" sz="1100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ru-RU" sz="1100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071934" y="3214686"/>
            <a:ext cx="1500198" cy="608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17088" dir="19163922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     разделам</a:t>
            </a:r>
            <a:endParaRPr lang="ru-RU" sz="1400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715008" y="3214686"/>
            <a:ext cx="1500198" cy="608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17088" dir="19163922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 ведомствам</a:t>
            </a:r>
            <a:endParaRPr lang="ru-RU" sz="1400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358082" y="3214686"/>
            <a:ext cx="1428759" cy="608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17088" dir="19163922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 программам</a:t>
            </a:r>
            <a:endParaRPr lang="ru-RU" sz="1400" dirty="0"/>
          </a:p>
        </p:txBody>
      </p:sp>
      <p:pic>
        <p:nvPicPr>
          <p:cNvPr id="8" name="Рисунок 7" descr="http://bogorodskoe43.ru/uploads/posts/2015-11/1448463192_b9.jpg"/>
          <p:cNvPicPr/>
          <p:nvPr/>
        </p:nvPicPr>
        <p:blipFill>
          <a:blip r:embed="rId2" cstate="print"/>
          <a:srcRect l="11988" r="6909"/>
          <a:stretch>
            <a:fillRect/>
          </a:stretch>
        </p:blipFill>
        <p:spPr bwMode="auto">
          <a:xfrm>
            <a:off x="285721" y="285728"/>
            <a:ext cx="35004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29058" y="357166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  <a:cs typeface="Arial" pitchFamily="34" charset="0"/>
              </a:rPr>
              <a:t>МО «</a:t>
            </a:r>
            <a:r>
              <a:rPr lang="ru-RU" sz="2000" dirty="0" err="1" smtClean="0">
                <a:latin typeface="+mj-lt"/>
                <a:cs typeface="Arial" pitchFamily="34" charset="0"/>
              </a:rPr>
              <a:t>Локнянский</a:t>
            </a:r>
            <a:r>
              <a:rPr lang="ru-RU" sz="2000" dirty="0" smtClean="0">
                <a:latin typeface="+mj-lt"/>
                <a:cs typeface="Arial" pitchFamily="34" charset="0"/>
              </a:rPr>
              <a:t> муниципальный округ»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pic>
        <p:nvPicPr>
          <p:cNvPr id="15" name="Рисунок 14" descr="https://image2.slideserve.com/4984033/slide18-l.jpg"/>
          <p:cNvPicPr/>
          <p:nvPr/>
        </p:nvPicPr>
        <p:blipFill>
          <a:blip r:embed="rId3"/>
          <a:srcRect l="2003" t="20542" r="3630" b="70543"/>
          <a:stretch>
            <a:fillRect/>
          </a:stretch>
        </p:blipFill>
        <p:spPr bwMode="auto">
          <a:xfrm>
            <a:off x="1000100" y="4429132"/>
            <a:ext cx="5605744" cy="3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4000504"/>
            <a:ext cx="7143800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 БЮДЖЕТА ПО ОСНОВНЫМ ФУНКЦИЯМ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929198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latin typeface="Arial" pitchFamily="34" charset="0"/>
                <a:cs typeface="Arial" pitchFamily="34" charset="0"/>
              </a:rPr>
              <a:t>Общегосударственные расходы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500702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Национальная оборона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6143644"/>
            <a:ext cx="100013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6143644"/>
            <a:ext cx="92869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Жилищно-коммунальное хозяйство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5429264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Национальная экономика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5929330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Образование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5286388"/>
            <a:ext cx="92869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Культура, кинематография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6000768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Социальная политика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5357826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Физическая культура и спорт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592933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Обслуживание государственного и муниципального долга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5214950"/>
            <a:ext cx="114300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Межбюджетные трансферты общего характера бюджетам субъектов РФ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572264" y="471488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5" idx="0"/>
          </p:cNvCxnSpPr>
          <p:nvPr/>
        </p:nvCxnSpPr>
        <p:spPr>
          <a:xfrm rot="16200000" flipH="1">
            <a:off x="5339960" y="4875621"/>
            <a:ext cx="500064" cy="46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822165" y="5107793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500562" y="5286388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071934" y="492919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642910" y="4572008"/>
            <a:ext cx="50006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1142976" y="500063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1071538" y="5214950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0" idx="0"/>
          </p:cNvCxnSpPr>
          <p:nvPr/>
        </p:nvCxnSpPr>
        <p:spPr>
          <a:xfrm rot="5400000">
            <a:off x="2232407" y="5447125"/>
            <a:ext cx="128588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1" idx="0"/>
          </p:cNvCxnSpPr>
          <p:nvPr/>
        </p:nvCxnSpPr>
        <p:spPr>
          <a:xfrm rot="5400000">
            <a:off x="2053815" y="5054213"/>
            <a:ext cx="571501" cy="17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3321836" y="5250669"/>
            <a:ext cx="1143009" cy="21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ая прямоугольная выноска 58"/>
          <p:cNvSpPr/>
          <p:nvPr/>
        </p:nvSpPr>
        <p:spPr>
          <a:xfrm>
            <a:off x="571472" y="2500306"/>
            <a:ext cx="3071834" cy="1214446"/>
          </a:xfrm>
          <a:prstGeom prst="wedgeRoundRectCallout">
            <a:avLst>
              <a:gd name="adj1" fmla="val -20833"/>
              <a:gd name="adj2" fmla="val 67990"/>
              <a:gd name="adj3" fmla="val 16667"/>
            </a:avLst>
          </a:prstGeom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 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(БК РФ, ст.21) 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5357826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Охрана окружающей  среды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Прямая со стрелкой 82"/>
          <p:cNvCxnSpPr>
            <a:endCxn id="81" idx="0"/>
          </p:cNvCxnSpPr>
          <p:nvPr/>
        </p:nvCxnSpPr>
        <p:spPr>
          <a:xfrm rot="16200000" flipH="1">
            <a:off x="3125381" y="5089934"/>
            <a:ext cx="500066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143240" y="500042"/>
            <a:ext cx="5614998" cy="178595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Расходы бюджета </a:t>
            </a:r>
            <a:br>
              <a:rPr lang="ru-RU" sz="2400" dirty="0" smtClean="0"/>
            </a:br>
            <a:r>
              <a:rPr lang="ru-RU" sz="2400" dirty="0" smtClean="0"/>
              <a:t>МО «</a:t>
            </a:r>
            <a:r>
              <a:rPr lang="ru-RU" sz="2400" dirty="0" err="1" smtClean="0"/>
              <a:t>Локнянский</a:t>
            </a:r>
            <a:r>
              <a:rPr lang="ru-RU" sz="2400" dirty="0" smtClean="0"/>
              <a:t> муниципальный округ» </a:t>
            </a:r>
            <a:br>
              <a:rPr lang="ru-RU" sz="2400" dirty="0" smtClean="0"/>
            </a:br>
            <a:r>
              <a:rPr lang="ru-RU" sz="2400" dirty="0" smtClean="0"/>
              <a:t>по разделам функциональной классификации</a:t>
            </a:r>
            <a:br>
              <a:rPr lang="ru-RU" sz="2400" dirty="0" smtClean="0"/>
            </a:br>
            <a:r>
              <a:rPr lang="ru-RU" sz="2400" dirty="0" smtClean="0"/>
              <a:t> на 2024 год</a:t>
            </a:r>
          </a:p>
        </p:txBody>
      </p:sp>
      <p:graphicFrame>
        <p:nvGraphicFramePr>
          <p:cNvPr id="30780" name="Group 60"/>
          <p:cNvGraphicFramePr>
            <a:graphicFrameLocks noGrp="1"/>
          </p:cNvGraphicFramePr>
          <p:nvPr/>
        </p:nvGraphicFramePr>
        <p:xfrm>
          <a:off x="500034" y="2428868"/>
          <a:ext cx="8358246" cy="400907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332612"/>
                <a:gridCol w="2025634"/>
              </a:tblGrid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РАЗДЕЛЫ БЮДЖЕТА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Сумма, тыс.руб.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40990,2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3471,0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26509,0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12569,2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114110,2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 и кинематография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15194,0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5497,2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1034,0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220091,0</a:t>
                      </a:r>
                    </a:p>
                  </a:txBody>
                  <a:tcPr marL="9525" marR="9525" marT="9525" marB="0" anchor="b" horzOverflow="overflow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cf.ppt-online.org/files1/slide/b/bijFmkcasdrqYUPNLETt19XxHBVA3fz6CIovRQKOn/slide-4.jpg"/>
          <p:cNvPicPr/>
          <p:nvPr/>
        </p:nvPicPr>
        <p:blipFill>
          <a:blip r:embed="rId2"/>
          <a:srcRect l="43082" t="51744" r="3026"/>
          <a:stretch>
            <a:fillRect/>
          </a:stretch>
        </p:blipFill>
        <p:spPr bwMode="auto">
          <a:xfrm>
            <a:off x="500034" y="428604"/>
            <a:ext cx="2571768" cy="18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Расходы бюджета МО «</a:t>
            </a:r>
            <a:r>
              <a:rPr lang="ru-RU" sz="2800" dirty="0" err="1" smtClean="0"/>
              <a:t>Локнянский</a:t>
            </a:r>
            <a:r>
              <a:rPr lang="ru-RU" sz="2800" dirty="0" smtClean="0"/>
              <a:t> район» по разделам на 2024 год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42910" y="1500174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Уважаемые граждане </a:t>
            </a:r>
            <a:r>
              <a:rPr lang="ru-RU" dirty="0" err="1" smtClean="0"/>
              <a:t>Локнянского</a:t>
            </a:r>
            <a:r>
              <a:rPr lang="ru-RU" dirty="0" smtClean="0"/>
              <a:t> округа!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924175"/>
            <a:ext cx="8785225" cy="339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основного финансового документа – бюджета муниципального образования 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Локнянский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муниципальный округ»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Псковской области на предстоящий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Локнянского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округа.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Локнянский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муниципальный округ».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Локнянском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8760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27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altLang="en-US" sz="2700" dirty="0" smtClean="0">
                <a:latin typeface="Times New Roman" pitchFamily="18" charset="0"/>
                <a:cs typeface="Times New Roman" pitchFamily="18" charset="0"/>
              </a:rPr>
              <a:t>районный </a:t>
            </a:r>
            <a:r>
              <a:rPr lang="ru-RU" altLang="en-US" sz="2700" dirty="0">
                <a:latin typeface="Times New Roman" pitchFamily="18" charset="0"/>
                <a:cs typeface="Times New Roman" pitchFamily="18" charset="0"/>
              </a:rPr>
              <a:t>бюджет формируется через реализацию </a:t>
            </a:r>
            <a:r>
              <a:rPr lang="ru-RU" altLang="en-US" sz="2700" dirty="0" smtClean="0">
                <a:latin typeface="Times New Roman" pitchFamily="18" charset="0"/>
                <a:cs typeface="Times New Roman" pitchFamily="18" charset="0"/>
              </a:rPr>
              <a:t>8 муниципальных программ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1557338"/>
            <a:ext cx="77041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6525" algn="ctr" eaLnBrk="0" hangingPunct="0">
              <a:spcBef>
                <a:spcPct val="20000"/>
              </a:spcBef>
              <a:buSzPct val="65000"/>
              <a:defRPr/>
            </a:pP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charset="-122"/>
                <a:cs typeface="+mn-cs"/>
              </a:rPr>
              <a:t>Зачем формировать и исполнять</a:t>
            </a:r>
            <a:r>
              <a:rPr lang="ru-RU" altLang="en-US" b="1" dirty="0">
                <a:solidFill>
                  <a:srgbClr val="FFFFFF"/>
                </a:solidFill>
                <a:latin typeface="Calibri" pitchFamily="34" charset="0"/>
                <a:ea typeface="SimSun" charset="-122"/>
                <a:cs typeface="+mn-cs"/>
              </a:rPr>
              <a:t> </a:t>
            </a: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charset="-122"/>
                <a:cs typeface="+mn-cs"/>
              </a:rPr>
              <a:t>бюджет по программам?</a:t>
            </a: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50825" y="4791075"/>
            <a:ext cx="87852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36525" algn="just" eaLnBrk="0" hangingPunct="0">
              <a:spcBef>
                <a:spcPct val="20000"/>
              </a:spcBef>
              <a:buSzPct val="65000"/>
            </a:pPr>
            <a:r>
              <a:rPr lang="ru-RU" altLang="en-US" sz="1400" b="1" dirty="0">
                <a:latin typeface="Georgia" pitchFamily="18" charset="0"/>
                <a:ea typeface="SimSun" pitchFamily="2" charset="-122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indent="136525" algn="just" eaLnBrk="0" hangingPunct="0">
              <a:spcBef>
                <a:spcPct val="20000"/>
              </a:spcBef>
              <a:buSzPct val="65000"/>
            </a:pPr>
            <a:r>
              <a:rPr lang="ru-RU" altLang="en-US" sz="1400" b="1" dirty="0">
                <a:latin typeface="Georgia" pitchFamily="18" charset="0"/>
                <a:ea typeface="SimSun" pitchFamily="2" charset="-122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2944813"/>
            <a:ext cx="1546225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9038" y="3068638"/>
            <a:ext cx="1681162" cy="38576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9038" y="2349500"/>
            <a:ext cx="1681162" cy="35877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1100" y="3805238"/>
            <a:ext cx="1739900" cy="4159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3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49763" y="2082800"/>
            <a:ext cx="627062" cy="62547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05450" y="2932113"/>
            <a:ext cx="650875" cy="6413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21188" y="3730625"/>
            <a:ext cx="655637" cy="635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80050" y="2074863"/>
            <a:ext cx="650875" cy="6413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80050" y="3757613"/>
            <a:ext cx="676275" cy="635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4421188" y="2913063"/>
            <a:ext cx="655637" cy="660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6473825" y="2082800"/>
            <a:ext cx="619125" cy="62547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67475" y="2944813"/>
            <a:ext cx="625475" cy="628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6467475" y="3730625"/>
            <a:ext cx="625475" cy="635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7215206" y="2071678"/>
            <a:ext cx="300038" cy="2395538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2396" y="2071678"/>
            <a:ext cx="1290637" cy="237807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Показатели эффективности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06600" y="3859213"/>
            <a:ext cx="444500" cy="1063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835150" y="2636838"/>
            <a:ext cx="623888" cy="2762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8" idx="1"/>
          </p:cNvCxnSpPr>
          <p:nvPr/>
        </p:nvCxnSpPr>
        <p:spPr>
          <a:xfrm flipV="1">
            <a:off x="2014538" y="3262313"/>
            <a:ext cx="444500" cy="381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91000" y="2528888"/>
            <a:ext cx="25876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6" idx="2"/>
          </p:cNvCxnSpPr>
          <p:nvPr/>
        </p:nvCxnSpPr>
        <p:spPr>
          <a:xfrm>
            <a:off x="4140200" y="3243263"/>
            <a:ext cx="280988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3"/>
          </p:cNvCxnSpPr>
          <p:nvPr/>
        </p:nvCxnSpPr>
        <p:spPr>
          <a:xfrm flipV="1">
            <a:off x="4191000" y="4000500"/>
            <a:ext cx="230188" cy="127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076825" y="2528888"/>
            <a:ext cx="40322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175375" y="2528888"/>
            <a:ext cx="29210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6" idx="6"/>
            <a:endCxn id="12" idx="2"/>
          </p:cNvCxnSpPr>
          <p:nvPr/>
        </p:nvCxnSpPr>
        <p:spPr>
          <a:xfrm>
            <a:off x="5076825" y="3243263"/>
            <a:ext cx="428625" cy="95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076825" y="4032250"/>
            <a:ext cx="40322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2" idx="6"/>
            <a:endCxn id="18" idx="2"/>
          </p:cNvCxnSpPr>
          <p:nvPr/>
        </p:nvCxnSpPr>
        <p:spPr>
          <a:xfrm>
            <a:off x="6156325" y="3252788"/>
            <a:ext cx="311150" cy="63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5" idx="6"/>
          </p:cNvCxnSpPr>
          <p:nvPr/>
        </p:nvCxnSpPr>
        <p:spPr>
          <a:xfrm>
            <a:off x="6156325" y="4075113"/>
            <a:ext cx="311150" cy="31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023923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</a:rPr>
              <a:t>Расходы на реализацию муниципальных программ на 2024 год</a:t>
            </a:r>
          </a:p>
        </p:txBody>
      </p:sp>
      <p:graphicFrame>
        <p:nvGraphicFramePr>
          <p:cNvPr id="34856" name="Group 40"/>
          <p:cNvGraphicFramePr>
            <a:graphicFrameLocks noGrp="1"/>
          </p:cNvGraphicFramePr>
          <p:nvPr/>
        </p:nvGraphicFramePr>
        <p:xfrm>
          <a:off x="179388" y="1628775"/>
          <a:ext cx="8712200" cy="4969511"/>
        </p:xfrm>
        <a:graphic>
          <a:graphicData uri="http://schemas.openxmlformats.org/drawingml/2006/table">
            <a:tbl>
              <a:tblPr/>
              <a:tblGrid>
                <a:gridCol w="576262"/>
                <a:gridCol w="5111750"/>
                <a:gridCol w="1512888"/>
                <a:gridCol w="1511300"/>
              </a:tblGrid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     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% в общем объеме расходов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Расходы районного бюджета  в 2024 году составят тыс.руб.,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в том числе на выполнение муниципальных программ 218883,8  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220091,0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100,0%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«Развитие образования, молодежной политики и физической культуры и спорта в муниципальном образовании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117674,2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53,5%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«Развитие культуры в муниципальном образовании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15194,0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6,9%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«Содействие экономическому развитию и инвестиционной привлекательности муниципального образования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0,1%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«Обеспечение безопасности граждан на территории муниципального образования «Локнянский район» на 2016- 2022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3489,0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9"/>
            <a:ext cx="8713787" cy="1241409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</a:rPr>
              <a:t>Расходы на реализацию муниципальных программ на 2024 год</a:t>
            </a:r>
          </a:p>
        </p:txBody>
      </p:sp>
      <p:graphicFrame>
        <p:nvGraphicFramePr>
          <p:cNvPr id="35881" name="Group 41"/>
          <p:cNvGraphicFramePr>
            <a:graphicFrameLocks noGrp="1"/>
          </p:cNvGraphicFramePr>
          <p:nvPr/>
        </p:nvGraphicFramePr>
        <p:xfrm>
          <a:off x="250825" y="1500188"/>
          <a:ext cx="8712200" cy="4714894"/>
        </p:xfrm>
        <a:graphic>
          <a:graphicData uri="http://schemas.openxmlformats.org/drawingml/2006/table">
            <a:tbl>
              <a:tblPr/>
              <a:tblGrid>
                <a:gridCol w="723900"/>
                <a:gridCol w="5005388"/>
                <a:gridCol w="1471612"/>
                <a:gridCol w="1511300"/>
              </a:tblGrid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     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% в общем объеме расходов районного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«Комплексное развитие коммунальной инфраструктуры и благоустройства муниципального образования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12997,1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5,9%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«Развитие транспортного обслуживания населения на территории муниципального образования «Локнянский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24395,0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11,1%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МП «Управление и обеспечение деятельности администрации муниципального образования, создание условий для эффективного управления муниципальными финансами и муниципальным долгом муниципального образования 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Локнянский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район» на 2022- 2026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42958,4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19,5%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63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Непрограммные направления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2075,1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0,5%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dn.nwmgroups.hu/s/img/i/1609/20160916ceg-alapitas-felszamolas-kockazat-grafik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узел 3"/>
          <p:cNvSpPr/>
          <p:nvPr/>
        </p:nvSpPr>
        <p:spPr>
          <a:xfrm>
            <a:off x="928662" y="2357430"/>
            <a:ext cx="3714776" cy="3429024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142976" y="3857628"/>
            <a:ext cx="1785950" cy="1714512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1207,2 тыс.руб. (0,5%)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571480"/>
            <a:ext cx="6786610" cy="135732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СТРУКТУРА РАСХОДОВ МЕСТНОГО БЮДЖЕТА  2024 года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214942" y="2714620"/>
          <a:ext cx="357193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https://cf3.ppt-online.org/files3/slide/v/VLyB57msGtugSDYcC3UEIhjlxeOvQWi6ZJqXaR/slide-7.jpg"/>
          <p:cNvPicPr/>
          <p:nvPr/>
        </p:nvPicPr>
        <p:blipFill>
          <a:blip r:embed="rId7"/>
          <a:srcRect l="35387" t="36192" r="34522" b="32355"/>
          <a:stretch>
            <a:fillRect/>
          </a:stretch>
        </p:blipFill>
        <p:spPr bwMode="auto">
          <a:xfrm>
            <a:off x="6858016" y="500042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71670" y="314324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218883,8 тыс.руб.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(99,5 %)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978032183"/>
              </p:ext>
            </p:extLst>
          </p:nvPr>
        </p:nvGraphicFramePr>
        <p:xfrm>
          <a:off x="357158" y="2571744"/>
          <a:ext cx="600079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B4AEE8-2039-A297-37C5-396F46409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643446"/>
            <a:ext cx="2337665" cy="180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1571604" y="1571612"/>
            <a:ext cx="7286676" cy="738664"/>
          </a:xfrm>
          <a:prstGeom prst="rect">
            <a:avLst/>
          </a:prstGeom>
          <a:effectLst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муниципальной программы является эффективное выполнение муниципальных функций, обеспечение долгосрочной бюджетной политики, повышение уровня качества жизни граждан, нуждающихся в социальной поддержке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 обеспечение деятельности администрации муниципального образования, создание условий для эффективного управления муниципальными финансами и муниципальным долгом муниципального образования "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Локнянский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район" на 2022-2026 годы"</a:t>
            </a:r>
            <a:endParaRPr lang="ru-RU" sz="1600" b="1" dirty="0"/>
          </a:p>
        </p:txBody>
      </p:sp>
      <p:pic>
        <p:nvPicPr>
          <p:cNvPr id="9" name="Рисунок 8" descr="https://present5.com/presentation/d1a665ee8dac86941c8ada6be956ce8e/image-8.jpg"/>
          <p:cNvPicPr/>
          <p:nvPr/>
        </p:nvPicPr>
        <p:blipFill>
          <a:blip r:embed="rId4"/>
          <a:srcRect t="13954" r="76589" b="55232"/>
          <a:stretch>
            <a:fillRect/>
          </a:stretch>
        </p:blipFill>
        <p:spPr bwMode="auto">
          <a:xfrm>
            <a:off x="142844" y="1428736"/>
            <a:ext cx="13870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resent5.com/presentation/d1a665ee8dac86941c8ada6be956ce8e/image-8.jpg"/>
          <p:cNvPicPr/>
          <p:nvPr/>
        </p:nvPicPr>
        <p:blipFill>
          <a:blip r:embed="rId4"/>
          <a:srcRect t="43024" r="77346" b="3682"/>
          <a:stretch>
            <a:fillRect/>
          </a:stretch>
        </p:blipFill>
        <p:spPr bwMode="auto">
          <a:xfrm>
            <a:off x="7429520" y="2357430"/>
            <a:ext cx="134392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43" name="Group 79"/>
          <p:cNvGraphicFramePr>
            <a:graphicFrameLocks noGrp="1"/>
          </p:cNvGraphicFramePr>
          <p:nvPr>
            <p:ph idx="1"/>
          </p:nvPr>
        </p:nvGraphicFramePr>
        <p:xfrm>
          <a:off x="4500562" y="2571744"/>
          <a:ext cx="4429156" cy="2601623"/>
        </p:xfrm>
        <a:graphic>
          <a:graphicData uri="http://schemas.openxmlformats.org/drawingml/2006/table">
            <a:tbl>
              <a:tblPr/>
              <a:tblGrid>
                <a:gridCol w="2314435"/>
                <a:gridCol w="1309219"/>
                <a:gridCol w="805502"/>
              </a:tblGrid>
              <a:tr h="45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Дошкольное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284488,0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1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69434,2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0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Дополнительное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0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Молодёжная политика и оздоровление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0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Другие вопросы в сфере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114110,2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36938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9529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Расходы бюджета МО « </a:t>
            </a:r>
            <a:r>
              <a:rPr lang="ru-RU" sz="1800" b="1" dirty="0" err="1" smtClean="0"/>
              <a:t>Локнянский</a:t>
            </a:r>
            <a:r>
              <a:rPr lang="ru-RU" sz="1800" b="1" dirty="0" smtClean="0"/>
              <a:t> район» на образование в 2024 году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8926" y="785794"/>
            <a:ext cx="5429288" cy="1714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Локнянского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функционирует: 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дошкольного образования (имеет 1 отделение и 1 филиал) – 195 детей и 18 педагогических работника; </a:t>
            </a:r>
          </a:p>
          <a:p>
            <a:pPr lvl="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общего образования (имеет 3 филиала), в которых обучается 679 детей и обучают 77 педагогических работников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школах работают 3 дошкольные группы развития, в которых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36 детей и  обучают 3 воспитателя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(МБУ ДО ЦДО, МОУ ДОД ДШИ)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940" name="Picture 2" descr="97537082280C7C2F9BEA2F64BD206F00&amp;title=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2286016" cy="14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1" name="Рисунок 6" descr="C:\Users\SASH\Desktop\image_image_1010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28638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42" name="Рисунок 7" descr="C:\Users\SASH\Desktop\главный вход на территорию д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214950"/>
            <a:ext cx="20716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42844" y="2428868"/>
          <a:ext cx="421484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92" y="5000636"/>
            <a:ext cx="1926263" cy="1643074"/>
          </a:xfrm>
        </p:spPr>
      </p:pic>
      <p:sp>
        <p:nvSpPr>
          <p:cNvPr id="37891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Расходы на культуру в 2023 году-12917,0 тыс.руб.</a:t>
            </a:r>
            <a:br>
              <a:rPr lang="ru-RU" sz="2400" dirty="0" smtClean="0"/>
            </a:br>
            <a:endParaRPr lang="ru-RU" sz="2000" dirty="0" smtClean="0">
              <a:solidFill>
                <a:srgbClr val="1B417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3143248"/>
            <a:ext cx="2357454" cy="142876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  <a:cs typeface="Arial" charset="0"/>
              </a:rPr>
              <a:t>Развитие библиотечного дела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–6738,0 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charset="0"/>
              </a:rPr>
              <a:t>тыс.руб.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214686"/>
            <a:ext cx="2447925" cy="135732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Arial" charset="0"/>
              </a:rPr>
              <a:t>Развитие системы культурно- </a:t>
            </a:r>
            <a:r>
              <a:rPr lang="ru-RU" sz="1600" dirty="0" err="1">
                <a:solidFill>
                  <a:schemeClr val="tx1"/>
                </a:solidFill>
                <a:cs typeface="Arial" charset="0"/>
              </a:rPr>
              <a:t>досугового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 обслуживания населения-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8456,0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тыс.руб.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8" descr="C:\Users\SASH\Downloads\Крестиловский СД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98"/>
            <a:ext cx="18671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7" descr="http://cs608121.vk.me/v608121843/17a1/FTS8wdHs41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928670"/>
            <a:ext cx="2357454" cy="17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2857488" y="1071546"/>
            <a:ext cx="3614694" cy="150019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lvl="0" indent="-273050" algn="ctr"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Оказание услуг в этой сфере осуществляет сеть учреждений культуры, которая включает 7 клубных структурных учреждений, 1 центральной библиотеки, 1 детской библиотеки, 6 сельских модельных библиотек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643174" y="2571744"/>
          <a:ext cx="400052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44" y="3071810"/>
            <a:ext cx="4143404" cy="35004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Доходы дорожного фонда: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Times New Roman" pitchFamily="18" charset="0"/>
              </a:rPr>
              <a:t>1. Акцизы на автомобильный бензин, прямогонный бензин, дизельное топливо, моторные масла для дизельных и карбюраторных двигателей, производимые на территории РФ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Times New Roman" pitchFamily="18" charset="0"/>
              </a:rPr>
              <a:t>2. Прочие безвозмездные поступления</a:t>
            </a:r>
            <a:endParaRPr lang="ru-RU" altLang="en-US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Times New Roman" pitchFamily="18" charset="0"/>
              </a:rPr>
              <a:t>3. Субсидия местным бюджетам из областного бюджета на содержание и ремонт автомобильных дорог общего пользования местного значения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4. Денежные взыскания (штрафы) за несоблюдение требований законодательства РФ об автомобильных дорогах и о дорожной деятельности, устанавливающего правила перевозки крупногабаритных и тяжеловесных грузов по автомобильным дорогам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5. Денежные средства, поступающие в бюджет от уплаты неустоек, от возмещения убытков муниципального заказчика, взысканных в установленном порядке в связи с нарушением исполнителем условий муниципального контракта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3071810"/>
            <a:ext cx="4143404" cy="35719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1200" b="1" u="sng" dirty="0" smtClean="0">
                <a:solidFill>
                  <a:srgbClr val="0D0D0D"/>
                </a:solidFill>
                <a:latin typeface="Constantia" pitchFamily="18" charset="0"/>
              </a:rPr>
              <a:t>Расходы дорожного фонда на 2024 год</a:t>
            </a:r>
            <a:r>
              <a:rPr lang="ru-RU" altLang="en-US" sz="1200" u="sng" dirty="0" smtClean="0">
                <a:solidFill>
                  <a:srgbClr val="0D0D0D"/>
                </a:solidFill>
                <a:latin typeface="Constantia" pitchFamily="18" charset="0"/>
              </a:rPr>
              <a:t>:</a:t>
            </a:r>
          </a:p>
          <a:p>
            <a:pPr lvl="0" algn="just">
              <a:buClr>
                <a:srgbClr val="31B6FD"/>
              </a:buClr>
            </a:pP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Содержание  автомобильных дорог общего пользования местного значения и сооружений на них, нацеленное на обеспечение их 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проезжаемости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 и безопасности </a:t>
            </a:r>
            <a:r>
              <a:rPr lang="ru-RU" sz="1100" i="1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–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16847,0</a:t>
            </a:r>
            <a:r>
              <a:rPr lang="ru-RU" sz="1100" b="1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i="1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Clr>
                <a:srgbClr val="31B6FD"/>
              </a:buClr>
            </a:pP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Осуществление дорожной деятельности, а также капитальный ремонт и ремонт дворовых территорий многоквартирных домов, проездов к дворовым территориям многоквартирных домов населенных пунктов из средств областного бюджета -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7448,0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тыс.руб. </a:t>
            </a:r>
            <a:endParaRPr lang="ru-RU" sz="1100" i="1" dirty="0" smtClean="0">
              <a:solidFill>
                <a:prstClr val="black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C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 из районных средств на осуществление дорожной деятельности, а также капитальный ремонт и ремонт дворовых территорий многоквартирных домов, проездов к дворовым территориям многоквартирных домов населенных пунктов- 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 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0" name="Рисунок 9" descr="https://cf2.ppt-online.org/files2/slide/j/jpQHrovYFnMJN82dmgGPRfSxT0kEKcCAs15lqV4L9B/slide-32.jpg"/>
          <p:cNvPicPr/>
          <p:nvPr/>
        </p:nvPicPr>
        <p:blipFill>
          <a:blip r:embed="rId2"/>
          <a:srcRect l="5344" t="58005" r="53983" b="9985"/>
          <a:stretch>
            <a:fillRect/>
          </a:stretch>
        </p:blipFill>
        <p:spPr bwMode="auto">
          <a:xfrm>
            <a:off x="6786578" y="1428736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0298" y="1214422"/>
            <a:ext cx="4214842" cy="10001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Общая протяженность дорог общего пользования местного значения в 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Локнянском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муниципальном округе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442,8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52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Дорожное хозяйство( дорожные фонды)-</a:t>
            </a:r>
          </a:p>
          <a:p>
            <a:pPr algn="ctr"/>
            <a:r>
              <a:rPr lang="ru-RU" dirty="0" smtClean="0"/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многоквартирных домов, проездов к дворовым территориям многоквартирных домов населенных пунктов</a:t>
            </a:r>
          </a:p>
          <a:p>
            <a:endParaRPr lang="ru-RU" dirty="0"/>
          </a:p>
        </p:txBody>
      </p:sp>
      <p:pic>
        <p:nvPicPr>
          <p:cNvPr id="13" name="Рисунок 12" descr="https://forpostsevastopol.ru/wp-content/uploads/2017/09/k2_items_src_f89901374a0c213804cd9bbefa44bd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0717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гнутая вверх стрелка 20"/>
          <p:cNvSpPr/>
          <p:nvPr/>
        </p:nvSpPr>
        <p:spPr>
          <a:xfrm>
            <a:off x="2214546" y="2285992"/>
            <a:ext cx="5000660" cy="785818"/>
          </a:xfrm>
          <a:prstGeom prst="curvedDownArrow">
            <a:avLst>
              <a:gd name="adj1" fmla="val 150053"/>
              <a:gd name="adj2" fmla="val 377175"/>
              <a:gd name="adj3" fmla="val 70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2428869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24 375,0 тыс.руб.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1"/>
          <p:cNvSpPr>
            <a:spLocks noGrp="1"/>
          </p:cNvSpPr>
          <p:nvPr>
            <p:ph idx="1"/>
          </p:nvPr>
        </p:nvSpPr>
        <p:spPr>
          <a:xfrm>
            <a:off x="0" y="1916113"/>
            <a:ext cx="8785225" cy="455295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9939" name="Рисунок 24" descr="http://im2-tub-ru.yandex.net/i?id=251523310-5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636"/>
            <a:ext cx="1928826" cy="16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285860"/>
            <a:ext cx="4714908" cy="13668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Жилищное хозяйство  -  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1222,0 тыс.руб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Коммунальное хозяйство-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1751,0 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тыс.руб.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Благоустройство  -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9596,2 тыс.руб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857496"/>
            <a:ext cx="4786346" cy="17859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На развитие жилищно-коммунального хозяйства на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2024 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год предусмотрено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12569,2 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тыс.руб., из них: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Из областного бюджета 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287,0тыс.руб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.,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 </a:t>
            </a:r>
            <a:endParaRPr lang="ru-RU" sz="16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357158" y="357166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Развитие жилищно-коммунального</a:t>
            </a:r>
          </a:p>
          <a:p>
            <a:pPr algn="ctr"/>
            <a:r>
              <a:rPr lang="ru-RU" sz="2400" dirty="0"/>
              <a:t>хозяйства на </a:t>
            </a:r>
            <a:r>
              <a:rPr lang="ru-RU" sz="2400" dirty="0" smtClean="0"/>
              <a:t>2024 </a:t>
            </a:r>
            <a:r>
              <a:rPr lang="ru-RU" sz="2400" dirty="0"/>
              <a:t>год (тыс. рублей)</a:t>
            </a:r>
          </a:p>
        </p:txBody>
      </p:sp>
      <p:pic>
        <p:nvPicPr>
          <p:cNvPr id="9" name="Рисунок 8" descr="https://nn-td.ru/upload/iblock/8f4/8f4a4dee9c489a91a5b778eca0e9cdb7.jpg"/>
          <p:cNvPicPr/>
          <p:nvPr/>
        </p:nvPicPr>
        <p:blipFill>
          <a:blip r:embed="rId5" cstate="print"/>
          <a:srcRect l="50348" t="9602" b="9332"/>
          <a:stretch>
            <a:fillRect/>
          </a:stretch>
        </p:blipFill>
        <p:spPr bwMode="auto">
          <a:xfrm>
            <a:off x="6643702" y="785794"/>
            <a:ext cx="2285984" cy="221457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5715008" y="3071810"/>
          <a:ext cx="321471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Капля 11"/>
          <p:cNvSpPr/>
          <p:nvPr/>
        </p:nvSpPr>
        <p:spPr>
          <a:xfrm>
            <a:off x="2428860" y="5000636"/>
            <a:ext cx="3143272" cy="1714512"/>
          </a:xfrm>
          <a:prstGeom prst="teardrop">
            <a:avLst>
              <a:gd name="adj" fmla="val 15393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реализации мероприятий регионального проекта  «Формирование комфортной городской среды», входящего в состав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«Жилье и городская среда»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предусмотрены средства из федерального бюджета в сумме </a:t>
            </a:r>
            <a:r>
              <a:rPr lang="ru-RU" sz="1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2073,0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7772400" cy="3168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Управлением Администрации  </a:t>
            </a:r>
            <a:r>
              <a:rPr lang="ru-RU" alt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Локнянского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муниципального округа Псковской области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случае изменения параметров бюджета в течение года производится его корректировка в соответствии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с Бюджетным Кодексом Российской Федерации и 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Положением </a:t>
            </a:r>
            <a:b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«О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бюджетном процессе в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МО «</a:t>
            </a:r>
            <a:r>
              <a:rPr lang="ru-RU" altLang="ru-RU" sz="1600" kern="0" dirty="0" err="1" smtClean="0">
                <a:solidFill>
                  <a:schemeClr val="accent2">
                    <a:lumMod val="50000"/>
                  </a:schemeClr>
                </a:solidFill>
              </a:rPr>
              <a:t>Локнянский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район», утверждённым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решением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Собрания депутатов </a:t>
            </a:r>
            <a:r>
              <a:rPr lang="ru-RU" altLang="ru-RU" sz="1600" kern="0" dirty="0" err="1" smtClean="0">
                <a:solidFill>
                  <a:schemeClr val="accent2">
                    <a:lumMod val="50000"/>
                  </a:schemeClr>
                </a:solidFill>
              </a:rPr>
              <a:t>Локнянского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района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сайте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МО «</a:t>
            </a:r>
            <a:r>
              <a:rPr lang="ru-RU" altLang="ru-RU" sz="1800" b="1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Локнянский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район»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адресу: </a:t>
            </a:r>
            <a:r>
              <a:rPr lang="en-US" sz="1600" u="sng" dirty="0" smtClean="0">
                <a:hlinkClick r:id="rId2"/>
              </a:rPr>
              <a:t>https://loknja.gosuslugi.ru/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Compact" pitchFamily="34" charset="0"/>
              </a:rPr>
              <a:t/>
            </a:r>
            <a:b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Compact" pitchFamily="34" charset="0"/>
              </a:rPr>
            </a:b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620713"/>
            <a:ext cx="8785225" cy="720725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14942" y="5500702"/>
            <a:ext cx="3500494" cy="11430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15328" cy="59053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343437"/>
                </a:solidFill>
                <a:latin typeface="Constantia" pitchFamily="18" charset="0"/>
              </a:rPr>
              <a:t>БЮДЖЕТ – ЭТО ПЛАН ДОХОДОВ И РАСХОДОВ </a:t>
            </a:r>
            <a:br>
              <a:rPr lang="ru-RU" altLang="ru-RU" sz="2000" b="1" dirty="0" smtClean="0">
                <a:solidFill>
                  <a:srgbClr val="343437"/>
                </a:solidFill>
                <a:latin typeface="Constantia" pitchFamily="18" charset="0"/>
              </a:rPr>
            </a:br>
            <a:endParaRPr lang="ru-RU" sz="2000" dirty="0" smtClean="0"/>
          </a:p>
        </p:txBody>
      </p:sp>
      <p:sp>
        <p:nvSpPr>
          <p:cNvPr id="35841" name="AutoShape 1"/>
          <p:cNvSpPr>
            <a:spLocks noChangeArrowheads="1"/>
          </p:cNvSpPr>
          <p:nvPr/>
        </p:nvSpPr>
        <p:spPr bwMode="auto">
          <a:xfrm>
            <a:off x="571472" y="928670"/>
            <a:ext cx="3857652" cy="7143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Black" pitchFamily="34" charset="0"/>
                <a:cs typeface="Arial" pitchFamily="34" charset="0"/>
              </a:rPr>
              <a:t>ГРАЖДАНИН, ЕГО УЧАСТИЕ В БЮДЖЕТНОМ ПРОЦЕССЕ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yslide.ru/documents_7/c8facec2fbd26e24cbd94e50a3c4d64a/img4.jpg"/>
          <p:cNvPicPr/>
          <p:nvPr/>
        </p:nvPicPr>
        <p:blipFill>
          <a:blip r:embed="rId2"/>
          <a:srcRect t="17442" r="50632" b="-18"/>
          <a:stretch>
            <a:fillRect/>
          </a:stretch>
        </p:blipFill>
        <p:spPr bwMode="auto">
          <a:xfrm>
            <a:off x="714348" y="1785926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4572000" y="928670"/>
            <a:ext cx="3429024" cy="785818"/>
          </a:xfrm>
          <a:prstGeom prst="wedgeRoundRectCallout">
            <a:avLst>
              <a:gd name="adj1" fmla="val -35634"/>
              <a:gd name="adj2" fmla="val 86455"/>
              <a:gd name="adj3" fmla="val 16667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Возможности влияния гражданина на состав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286248" y="2143116"/>
          <a:ext cx="428628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286248" y="4786322"/>
            <a:ext cx="4429156" cy="19288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altLang="ru-RU" sz="1000" b="1" dirty="0" smtClean="0">
                <a:solidFill>
                  <a:srgbClr val="343437"/>
                </a:solidFill>
                <a:latin typeface="Constantia" pitchFamily="18" charset="0"/>
              </a:rPr>
              <a:t>Каждый житель </a:t>
            </a:r>
            <a:r>
              <a:rPr lang="ru-RU" altLang="ru-RU" sz="1000" b="1" dirty="0" err="1" smtClean="0">
                <a:solidFill>
                  <a:srgbClr val="343437"/>
                </a:solidFill>
                <a:latin typeface="Constantia" pitchFamily="18" charset="0"/>
              </a:rPr>
              <a:t>Локнянского</a:t>
            </a:r>
            <a:r>
              <a:rPr lang="ru-RU" altLang="ru-RU" sz="1000" b="1" dirty="0" smtClean="0">
                <a:solidFill>
                  <a:srgbClr val="343437"/>
                </a:solidFill>
                <a:latin typeface="Constantia" pitchFamily="18" charset="0"/>
              </a:rPr>
              <a:t>  округа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</a:r>
            <a:endParaRPr lang="ru-RU" altLang="ru-RU" sz="1000" b="1" dirty="0">
              <a:solidFill>
                <a:srgbClr val="343437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357826"/>
            <a:ext cx="3571900" cy="135732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343437"/>
                </a:solidFill>
                <a:latin typeface="Constantia" pitchFamily="18" charset="0"/>
              </a:rPr>
              <a:t>Граждане и как налогоплательщики, и как потребители общественных услуг, должны быть уверены в том, что передаваемые ими в распоряжение государства средства,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  <a:endParaRPr lang="ru-RU" altLang="ru-RU" sz="1050" dirty="0">
              <a:solidFill>
                <a:srgbClr val="343437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500" y="476250"/>
            <a:ext cx="4248150" cy="431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БЮДЖЕТНАЯ СИСТЕМА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225" y="1125538"/>
            <a:ext cx="8569325" cy="922337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</a:t>
            </a: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ЭТО</a:t>
            </a:r>
            <a:r>
              <a:rPr lang="ru-RU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071678"/>
            <a:ext cx="7129462" cy="536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Б</a:t>
            </a:r>
            <a:r>
              <a:rPr lang="ru-RU" sz="2000" dirty="0"/>
              <a:t>ЮДЖЕТНАЯ СИСТЕМА </a:t>
            </a:r>
            <a:r>
              <a:rPr lang="ru-RU" sz="2400" dirty="0"/>
              <a:t>Р</a:t>
            </a:r>
            <a:r>
              <a:rPr lang="ru-RU" sz="2000" dirty="0"/>
              <a:t>ОССИЙСКОЙ </a:t>
            </a:r>
            <a:r>
              <a:rPr lang="ru-RU" sz="2400" dirty="0"/>
              <a:t>Ф</a:t>
            </a:r>
            <a:r>
              <a:rPr lang="ru-RU" sz="2000" dirty="0"/>
              <a:t>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714752"/>
            <a:ext cx="1792288" cy="100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Федеральный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75" y="3748088"/>
            <a:ext cx="1968500" cy="976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субъектов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688" y="3765550"/>
            <a:ext cx="1965325" cy="96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Местные бюджеты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071538" y="2714620"/>
            <a:ext cx="485775" cy="977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78325" y="2740025"/>
            <a:ext cx="484188" cy="977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256463" y="2725738"/>
            <a:ext cx="485775" cy="979487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1475" y="5253038"/>
            <a:ext cx="2255838" cy="1344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государственных внебюджетных фондов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5214950"/>
            <a:ext cx="2232025" cy="1368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территориальных государственных внебюджетных фондов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786454"/>
            <a:ext cx="17907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городских округов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29256" y="4929198"/>
            <a:ext cx="1346200" cy="1077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</a:t>
            </a:r>
            <a:r>
              <a:rPr lang="ru-RU" sz="1600" dirty="0"/>
              <a:t>муниципальных </a:t>
            </a:r>
            <a:r>
              <a:rPr lang="ru-RU" dirty="0"/>
              <a:t>районов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43834" y="4857760"/>
            <a:ext cx="1304925" cy="1014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Бюджеты поселений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2714620"/>
            <a:ext cx="484187" cy="2532062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170238" y="2697163"/>
            <a:ext cx="484187" cy="2501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929454" y="4786322"/>
            <a:ext cx="484187" cy="9779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8489950" y="4256088"/>
            <a:ext cx="644525" cy="690562"/>
          </a:xfrm>
          <a:prstGeom prst="curved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5764213" y="4256088"/>
            <a:ext cx="730250" cy="622300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39750" y="476250"/>
            <a:ext cx="8196263" cy="57626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БЮДЖЕТНАЯ СИСТЕМА </a:t>
            </a:r>
            <a:br>
              <a:rPr lang="ru-RU" sz="2800" dirty="0" smtClean="0"/>
            </a:br>
            <a:r>
              <a:rPr lang="ru-RU" sz="2800" dirty="0" smtClean="0"/>
              <a:t>ЛОКНЯНСКОГО МУНИЦИПАЛЬНОГО ОКРУГА</a:t>
            </a:r>
          </a:p>
        </p:txBody>
      </p:sp>
      <p:sp>
        <p:nvSpPr>
          <p:cNvPr id="7" name="Овал 6"/>
          <p:cNvSpPr/>
          <p:nvPr/>
        </p:nvSpPr>
        <p:spPr>
          <a:xfrm>
            <a:off x="3000364" y="3857628"/>
            <a:ext cx="3286148" cy="242889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Бюджет муниципального образования «</a:t>
            </a:r>
            <a:r>
              <a:rPr lang="ru-RU" dirty="0" err="1" smtClean="0"/>
              <a:t>Локнянский</a:t>
            </a:r>
            <a:r>
              <a:rPr lang="ru-RU" dirty="0" smtClean="0"/>
              <a:t> муниципальный округ»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3929058" y="1928802"/>
            <a:ext cx="1485821" cy="1605200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2024 год</a:t>
            </a:r>
            <a:endParaRPr lang="ru-RU" dirty="0"/>
          </a:p>
        </p:txBody>
      </p:sp>
      <p:pic>
        <p:nvPicPr>
          <p:cNvPr id="32770" name="Picture 2" descr="https://yur-gazeta.ru/wp-content/uploads/2021/11/bjudzh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3000396" cy="2250297"/>
          </a:xfrm>
          <a:prstGeom prst="rect">
            <a:avLst/>
          </a:prstGeom>
          <a:noFill/>
        </p:spPr>
      </p:pic>
      <p:pic>
        <p:nvPicPr>
          <p:cNvPr id="32772" name="Picture 4" descr="https://cdn-edge.kwork.ru/pics/t3/13/23515344-1668069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35758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6769100" cy="9350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Бюджетная система Псковской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285992"/>
            <a:ext cx="2305050" cy="11509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Областной 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285992"/>
            <a:ext cx="2808287" cy="115093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285992"/>
            <a:ext cx="2376487" cy="121444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Местные бюджеты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14818"/>
            <a:ext cx="1800225" cy="1079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муниципальных районов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4572008"/>
            <a:ext cx="1800225" cy="1079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поселений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5357826"/>
            <a:ext cx="1800225" cy="1152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городских поселений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429264"/>
            <a:ext cx="1889125" cy="1152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городских округов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1500166" y="1714488"/>
            <a:ext cx="484188" cy="4333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286248" y="1714488"/>
            <a:ext cx="485775" cy="4714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6929454" y="1714488"/>
            <a:ext cx="484188" cy="4714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3566412">
            <a:off x="5169379" y="3109785"/>
            <a:ext cx="498475" cy="2901950"/>
          </a:xfrm>
          <a:prstGeom prst="downArrow">
            <a:avLst>
              <a:gd name="adj1" fmla="val 48517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853854">
            <a:off x="6490783" y="3685300"/>
            <a:ext cx="417512" cy="1519237"/>
          </a:xfrm>
          <a:prstGeom prst="downArrow">
            <a:avLst>
              <a:gd name="adj1" fmla="val 56043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>
            <a:off x="7786710" y="3643314"/>
            <a:ext cx="417512" cy="828675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4556913">
            <a:off x="3888534" y="2197341"/>
            <a:ext cx="484188" cy="396114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640763" cy="4895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8138"/>
            <a:ext cx="8218487" cy="1003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На чем основывается проект бюджета округа?</a:t>
            </a:r>
            <a:endParaRPr lang="ru-RU" sz="3600" dirty="0"/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468313" y="1428737"/>
            <a:ext cx="842486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16296"/>
                </a:solidFill>
                <a:latin typeface="Constantia" pitchFamily="18" charset="0"/>
              </a:rPr>
              <a:t>Проект бюджета муниципального образования «</a:t>
            </a:r>
            <a:r>
              <a:rPr lang="ru-RU" altLang="ru-RU" b="1" dirty="0" err="1">
                <a:solidFill>
                  <a:srgbClr val="016296"/>
                </a:solidFill>
                <a:latin typeface="Constantia" pitchFamily="18" charset="0"/>
              </a:rPr>
              <a:t>Локнянский</a:t>
            </a:r>
            <a:r>
              <a:rPr lang="ru-RU" altLang="ru-RU" b="1" dirty="0">
                <a:solidFill>
                  <a:srgbClr val="016296"/>
                </a:solidFill>
                <a:latin typeface="Constantia" pitchFamily="18" charset="0"/>
              </a:rPr>
              <a:t> 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муниципальный округ» 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на 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2024 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год </a:t>
            </a:r>
            <a:r>
              <a:rPr lang="ru-RU" altLang="ru-RU" b="1" dirty="0">
                <a:solidFill>
                  <a:srgbClr val="016296"/>
                </a:solidFill>
                <a:latin typeface="Constantia" pitchFamily="18" charset="0"/>
              </a:rPr>
              <a:t>составляется и утверждается 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на трехлетний период.</a:t>
            </a:r>
          </a:p>
          <a:p>
            <a:pPr algn="ctr"/>
            <a:r>
              <a:rPr lang="ru-RU" altLang="ru-RU" sz="1200" b="1" dirty="0" smtClean="0">
                <a:solidFill>
                  <a:srgbClr val="016296"/>
                </a:solidFill>
                <a:latin typeface="Arial" pitchFamily="34" charset="0"/>
                <a:cs typeface="Arial" pitchFamily="34" charset="0"/>
              </a:rPr>
              <a:t>(каждый </a:t>
            </a:r>
            <a:r>
              <a:rPr lang="ru-RU" altLang="ru-RU" sz="1200" b="1" dirty="0" smtClean="0">
                <a:solidFill>
                  <a:srgbClr val="016296"/>
                </a:solidFill>
                <a:latin typeface="Arial" pitchFamily="34" charset="0"/>
                <a:cs typeface="Arial" pitchFamily="34" charset="0"/>
              </a:rPr>
              <a:t>год 3-летний период бюджетного планирования сдвигается на 1 год </a:t>
            </a:r>
            <a:r>
              <a:rPr lang="ru-RU" altLang="ru-RU" sz="1200" b="1" dirty="0" smtClean="0">
                <a:solidFill>
                  <a:srgbClr val="016296"/>
                </a:solidFill>
                <a:latin typeface="Arial" pitchFamily="34" charset="0"/>
                <a:cs typeface="Arial" pitchFamily="34" charset="0"/>
              </a:rPr>
              <a:t>вперёд)</a:t>
            </a:r>
            <a:endParaRPr lang="ru-RU" altLang="ru-RU" sz="1200" b="1" dirty="0" smtClean="0">
              <a:solidFill>
                <a:srgbClr val="01629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16296"/>
                </a:solidFill>
                <a:latin typeface="Constantia" pitchFamily="18" charset="0"/>
              </a:rPr>
              <a:t> </a:t>
            </a:r>
            <a:r>
              <a:rPr lang="ru-RU" sz="2000" b="1" dirty="0">
                <a:solidFill>
                  <a:srgbClr val="016296"/>
                </a:solidFill>
                <a:latin typeface="Constantia" pitchFamily="18" charset="0"/>
              </a:rPr>
              <a:t>Составление проекта </a:t>
            </a:r>
            <a:r>
              <a:rPr lang="ru-RU" sz="2000" b="1" dirty="0" smtClean="0">
                <a:solidFill>
                  <a:srgbClr val="016296"/>
                </a:solidFill>
                <a:latin typeface="Constantia" pitchFamily="18" charset="0"/>
              </a:rPr>
              <a:t>бюджета </a:t>
            </a:r>
            <a:r>
              <a:rPr lang="ru-RU" sz="2000" b="1" dirty="0">
                <a:solidFill>
                  <a:srgbClr val="016296"/>
                </a:solidFill>
                <a:latin typeface="Constantia" pitchFamily="18" charset="0"/>
              </a:rPr>
              <a:t>основывается </a:t>
            </a:r>
          </a:p>
          <a:p>
            <a:endParaRPr lang="ru-RU" sz="2000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dirty="0">
              <a:solidFill>
                <a:srgbClr val="016296"/>
              </a:solidFill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876"/>
            <a:ext cx="1785950" cy="1714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Послание Президента РФ Федеральному Собранию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571876"/>
            <a:ext cx="2000264" cy="17859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571876"/>
            <a:ext cx="1785950" cy="16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Прогноз социально- экономического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3571876"/>
            <a:ext cx="1714511" cy="1643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Муниципальные </a:t>
            </a:r>
            <a:r>
              <a:rPr lang="ru-RU" sz="1600" dirty="0" smtClean="0"/>
              <a:t> программы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285852" y="2928934"/>
            <a:ext cx="484187" cy="6381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500430" y="2928934"/>
            <a:ext cx="484188" cy="633413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15008" y="2928934"/>
            <a:ext cx="484187" cy="633413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715272" y="2928934"/>
            <a:ext cx="485775" cy="6477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 descr="https://static.tildacdn.com/tild6163-6261-4333-b738-616261326230/AfBTt5230HIK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500702"/>
            <a:ext cx="2071702" cy="118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mds.yandex.net/i?id=7c14f941a85b2c02a033908e4241288e928975aa-10346227-images-thumbs&amp;ref=rim&amp;n=33&amp;w=300&amp;h=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00703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thumbs.dreamstime.com/b/%D0%B4%D0%B5%D0%BD%D1%8C%D0%B3%D0%B8-%D0%B8-%D1%84%D0%B8%D0%BD%D0%B0%D0%BD%D1%81%D1%8B-39597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500702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www.gov.kz/uploads/2023/3/28/9c3800af5311b015302645e9d92a6cb9_original.7912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429264"/>
            <a:ext cx="1844255" cy="12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olok-go.ru/files/image/60/57/98/lg!ik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krovmarket24.ru/upload/fileman/b4d/i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4572008"/>
            <a:ext cx="257176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поступления в бюджет от уплаты налогов и сборов, перечень и ставки которых определяются Налоговым Кодексом РФ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4214818"/>
            <a:ext cx="36433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Неналоговые доходы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поступления от уплаты пошлин и сборов, установленных законодательством РФ и штрафов за нарушение законодательства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от использования имущества, которое находится в государственной или муниципальной собственности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платежи за пользование природными ресурсами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штрафы, санкции, возмещение ущерба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прочие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702" y="2000240"/>
            <a:ext cx="2357454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 безвозмездной основе в виде дотаций, субсидий, субвенций из других бюджетов бюджетной системы РФ и иные межбюджетные трансферты</a:t>
            </a:r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 rot="2060324">
            <a:off x="6862087" y="1072293"/>
            <a:ext cx="1214446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507151">
            <a:off x="595522" y="3050754"/>
            <a:ext cx="78581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86314" y="357187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7545</TotalTime>
  <Words>2071</Words>
  <Application>Microsoft Office PowerPoint</Application>
  <PresentationFormat>Экран (4:3)</PresentationFormat>
  <Paragraphs>374</Paragraphs>
  <Slides>29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Волна</vt:lpstr>
      <vt:lpstr>Worksheet</vt:lpstr>
      <vt:lpstr>Бюджет для                   граждан МО «Локнянский муниципальный округ»</vt:lpstr>
      <vt:lpstr>Уважаемые граждане Локнянского округа!</vt:lpstr>
      <vt:lpstr>БЮДЖЕТ – ЭТО ПЛАН ДОХОДОВ И РАСХОДОВ  </vt:lpstr>
      <vt:lpstr>Слайд 4</vt:lpstr>
      <vt:lpstr>БЮДЖЕТНАЯ СИСТЕМА  ЛОКНЯНСКОГО МУНИЦИПАЛЬНОГО ОКРУГА</vt:lpstr>
      <vt:lpstr>Слайд 6</vt:lpstr>
      <vt:lpstr>Этапы формирования бюджета</vt:lpstr>
      <vt:lpstr>На чем основывается проект бюджета округа?</vt:lpstr>
      <vt:lpstr>Слайд 9</vt:lpstr>
      <vt:lpstr>Налог - это обязательный, индивидуально безвозмездный платеж, взимаемый в форме отчуждения денежных средств, принадлежащих организациям или физическим лицам на праве собственности, хозяйственного ведения или оперативного управления, в целях финансового обеспечения деятельности государства и муниципальных образований.                                  Установлены налоговым кодексом Российской Федерации</vt:lpstr>
      <vt:lpstr>Как зачисляются налоги на территории Локнянского муниципального округа?</vt:lpstr>
      <vt:lpstr>Дефицит и профицит Доходы- расходы = дефицит (профицит)</vt:lpstr>
      <vt:lpstr>Объемы поступлений доходов бюджета МО «Локнянский муниципальный округ» в 2024 году  составят 220091,0 тыс.руб.</vt:lpstr>
      <vt:lpstr>  Структура налоговых и неналоговых доходов бюджета округа на 2024 год. Сумма налоговых и неналоговых доходов составляет  57021,0 тыс. руб., в том числе: </vt:lpstr>
      <vt:lpstr>Параметры бюджета на 2024 год, тыс.руб.</vt:lpstr>
      <vt:lpstr>Объем межбюджетных трансфертов бюджета МО «Локнянский  муниципальный округ» на 2024 год</vt:lpstr>
      <vt:lpstr>Слайд 17</vt:lpstr>
      <vt:lpstr>Расходы бюджета  МО «Локнянский муниципальный округ»  по разделам функциональной классификации  на 2024 год</vt:lpstr>
      <vt:lpstr>Расходы бюджета МО «Локнянский район» по разделам на 2024 год</vt:lpstr>
      <vt:lpstr>В целях повышения эффективности и результативности бюджетных расходов районный бюджет формируется через реализацию 8 муниципальных программ</vt:lpstr>
      <vt:lpstr>Расходы на реализацию муниципальных программ на 2024 год</vt:lpstr>
      <vt:lpstr>Расходы на реализацию муниципальных программ на 2024 год</vt:lpstr>
      <vt:lpstr>Слайд 23</vt:lpstr>
      <vt:lpstr>Слайд 24</vt:lpstr>
      <vt:lpstr>Расходы бюджета МО « Локнянский район» на образование в 2024 году </vt:lpstr>
      <vt:lpstr>Расходы на культуру в 2023 году-12917,0 тыс.руб. </vt:lpstr>
      <vt:lpstr>Слайд 27</vt:lpstr>
      <vt:lpstr>Слайд 28</vt:lpstr>
      <vt:lpstr>«Бюджет для граждан»  Подготовлен Финансовым Управлением Администрации  Локнянского муниципального округа Псковской области В случае изменения параметров бюджета в течение года производится его корректировка в соответствии с Бюджетным Кодексом Российской Федерации и  Положением  «О бюджетном процессе в МО «Локнянский район», утверждённым решением Собрания депутатов Локнянского района   Информацию о бюджете можно получить на официальном сайте  МО «Локнянский район» по адресу: https://loknja.gosuslugi.ru/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                  граждан МО «Невельский район»</dc:title>
  <dc:creator>SASH</dc:creator>
  <cp:lastModifiedBy>comp</cp:lastModifiedBy>
  <cp:revision>592</cp:revision>
  <cp:lastPrinted>2015-12-15T10:01:06Z</cp:lastPrinted>
  <dcterms:modified xsi:type="dcterms:W3CDTF">2024-04-25T11:35:26Z</dcterms:modified>
</cp:coreProperties>
</file>